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99" r:id="rId2"/>
  </p:sldMasterIdLst>
  <p:notesMasterIdLst>
    <p:notesMasterId r:id="rId21"/>
  </p:notesMasterIdLst>
  <p:handoutMasterIdLst>
    <p:handoutMasterId r:id="rId22"/>
  </p:handoutMasterIdLst>
  <p:sldIdLst>
    <p:sldId id="304" r:id="rId3"/>
    <p:sldId id="310" r:id="rId4"/>
    <p:sldId id="314" r:id="rId5"/>
    <p:sldId id="315" r:id="rId6"/>
    <p:sldId id="328" r:id="rId7"/>
    <p:sldId id="320" r:id="rId8"/>
    <p:sldId id="321" r:id="rId9"/>
    <p:sldId id="322" r:id="rId10"/>
    <p:sldId id="323" r:id="rId11"/>
    <p:sldId id="327" r:id="rId12"/>
    <p:sldId id="324" r:id="rId13"/>
    <p:sldId id="325" r:id="rId14"/>
    <p:sldId id="318" r:id="rId15"/>
    <p:sldId id="330" r:id="rId16"/>
    <p:sldId id="331" r:id="rId17"/>
    <p:sldId id="329" r:id="rId18"/>
    <p:sldId id="332" r:id="rId19"/>
    <p:sldId id="326" r:id="rId20"/>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Source Sans Pro" panose="020B0503030403020204" pitchFamily="34" charset="77"/>
        <a:ea typeface="ＭＳ Ｐゴシック" panose="020B0600070205080204" pitchFamily="34" charset="-128"/>
        <a:cs typeface="+mn-cs"/>
      </a:defRPr>
    </a:lvl1pPr>
    <a:lvl2pPr marL="457200" algn="l" defTabSz="457200" rtl="0" fontAlgn="base">
      <a:spcBef>
        <a:spcPct val="0"/>
      </a:spcBef>
      <a:spcAft>
        <a:spcPct val="0"/>
      </a:spcAft>
      <a:defRPr sz="2400" kern="1200">
        <a:solidFill>
          <a:schemeClr val="tx1"/>
        </a:solidFill>
        <a:latin typeface="Source Sans Pro" panose="020B0503030403020204" pitchFamily="34" charset="77"/>
        <a:ea typeface="ＭＳ Ｐゴシック" panose="020B0600070205080204" pitchFamily="34" charset="-128"/>
        <a:cs typeface="+mn-cs"/>
      </a:defRPr>
    </a:lvl2pPr>
    <a:lvl3pPr marL="914400" algn="l" defTabSz="457200" rtl="0" fontAlgn="base">
      <a:spcBef>
        <a:spcPct val="0"/>
      </a:spcBef>
      <a:spcAft>
        <a:spcPct val="0"/>
      </a:spcAft>
      <a:defRPr sz="2400" kern="1200">
        <a:solidFill>
          <a:schemeClr val="tx1"/>
        </a:solidFill>
        <a:latin typeface="Source Sans Pro" panose="020B0503030403020204" pitchFamily="34" charset="77"/>
        <a:ea typeface="ＭＳ Ｐゴシック" panose="020B0600070205080204" pitchFamily="34" charset="-128"/>
        <a:cs typeface="+mn-cs"/>
      </a:defRPr>
    </a:lvl3pPr>
    <a:lvl4pPr marL="1371600" algn="l" defTabSz="457200" rtl="0" fontAlgn="base">
      <a:spcBef>
        <a:spcPct val="0"/>
      </a:spcBef>
      <a:spcAft>
        <a:spcPct val="0"/>
      </a:spcAft>
      <a:defRPr sz="2400" kern="1200">
        <a:solidFill>
          <a:schemeClr val="tx1"/>
        </a:solidFill>
        <a:latin typeface="Source Sans Pro" panose="020B0503030403020204" pitchFamily="34" charset="77"/>
        <a:ea typeface="ＭＳ Ｐゴシック" panose="020B0600070205080204" pitchFamily="34" charset="-128"/>
        <a:cs typeface="+mn-cs"/>
      </a:defRPr>
    </a:lvl4pPr>
    <a:lvl5pPr marL="1828800" algn="l" defTabSz="457200" rtl="0" fontAlgn="base">
      <a:spcBef>
        <a:spcPct val="0"/>
      </a:spcBef>
      <a:spcAft>
        <a:spcPct val="0"/>
      </a:spcAft>
      <a:defRPr sz="2400" kern="1200">
        <a:solidFill>
          <a:schemeClr val="tx1"/>
        </a:solidFill>
        <a:latin typeface="Source Sans Pro" panose="020B0503030403020204" pitchFamily="34" charset="77"/>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Source Sans Pro" panose="020B0503030403020204" pitchFamily="34" charset="77"/>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Source Sans Pro" panose="020B0503030403020204" pitchFamily="34" charset="77"/>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Source Sans Pro" panose="020B0503030403020204" pitchFamily="34" charset="77"/>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Source Sans Pro" panose="020B0503030403020204" pitchFamily="34" charset="77"/>
        <a:ea typeface="ＭＳ Ｐゴシック"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38"/>
    <p:restoredTop sz="84021"/>
  </p:normalViewPr>
  <p:slideViewPr>
    <p:cSldViewPr snapToGrid="0" snapToObjects="1">
      <p:cViewPr varScale="1">
        <p:scale>
          <a:sx n="105" d="100"/>
          <a:sy n="105" d="100"/>
        </p:scale>
        <p:origin x="2920" y="17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38" d="100"/>
          <a:sy n="138" d="100"/>
        </p:scale>
        <p:origin x="11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ECEC6E-33B8-4F43-B2E8-7A1702C4748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398A00E6-0E5C-DD47-A8F9-FB6405CBCAE8}"/>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812A5310-ACB9-7043-84F3-60A026E01087}" type="datetimeFigureOut">
              <a:rPr lang="en-US" altLang="en-US"/>
              <a:pPr/>
              <a:t>3/27/20</a:t>
            </a:fld>
            <a:endParaRPr lang="en-US" altLang="en-US"/>
          </a:p>
        </p:txBody>
      </p:sp>
      <p:sp>
        <p:nvSpPr>
          <p:cNvPr id="4" name="Footer Placeholder 3">
            <a:extLst>
              <a:ext uri="{FF2B5EF4-FFF2-40B4-BE49-F238E27FC236}">
                <a16:creationId xmlns:a16="http://schemas.microsoft.com/office/drawing/2014/main" id="{2692BECA-2705-824C-8A72-F1174FCBFBB3}"/>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66090D0A-D431-BB43-92A9-BC10430E9F4B}"/>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0B5ACA73-E701-714C-8A7A-AC5514E38655}"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AAF8CD-EE78-E44B-9ABF-A6546A56C3E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D52045A7-3AE1-1046-95ED-70B6497C11C4}"/>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E1B41747-FD5F-A44D-966C-30B76E5BCEA8}" type="datetimeFigureOut">
              <a:rPr lang="en-US" altLang="en-US"/>
              <a:pPr/>
              <a:t>3/27/20</a:t>
            </a:fld>
            <a:endParaRPr lang="en-US" altLang="en-US"/>
          </a:p>
        </p:txBody>
      </p:sp>
      <p:sp>
        <p:nvSpPr>
          <p:cNvPr id="4" name="Slide Image Placeholder 3">
            <a:extLst>
              <a:ext uri="{FF2B5EF4-FFF2-40B4-BE49-F238E27FC236}">
                <a16:creationId xmlns:a16="http://schemas.microsoft.com/office/drawing/2014/main" id="{0CA24919-C4EE-2E4C-83D8-25EEEBD2C30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215EDF8-A8F1-E649-AEC4-B504A4BB81A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089162B-C712-9641-A148-783181787B9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4094691F-0805-FF44-8B06-469EB14A7AF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32367DBF-B2C8-8449-8B57-04BAE811F8DC}"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367DBF-B2C8-8449-8B57-04BAE811F8DC}" type="slidenum">
              <a:rPr lang="en-US" altLang="en-US" smtClean="0"/>
              <a:pPr/>
              <a:t>1</a:t>
            </a:fld>
            <a:endParaRPr lang="en-US" altLang="en-US"/>
          </a:p>
        </p:txBody>
      </p:sp>
    </p:spTree>
    <p:extLst>
      <p:ext uri="{BB962C8B-B14F-4D97-AF65-F5344CB8AC3E}">
        <p14:creationId xmlns:p14="http://schemas.microsoft.com/office/powerpoint/2010/main" val="212177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-remediate materials that professors are using in their classes so it’s accessible to a specific student.</a:t>
            </a:r>
          </a:p>
          <a:p>
            <a:r>
              <a:rPr lang="en-US" dirty="0"/>
              <a:t>-not content creators</a:t>
            </a:r>
          </a:p>
          <a:p>
            <a:endParaRPr lang="en-US" dirty="0"/>
          </a:p>
          <a:p>
            <a:r>
              <a:rPr lang="en-US" dirty="0"/>
              <a:t>-review formats</a:t>
            </a:r>
          </a:p>
        </p:txBody>
      </p:sp>
      <p:sp>
        <p:nvSpPr>
          <p:cNvPr id="4" name="Slide Number Placeholder 3"/>
          <p:cNvSpPr>
            <a:spLocks noGrp="1"/>
          </p:cNvSpPr>
          <p:nvPr>
            <p:ph type="sldNum" sz="quarter" idx="5"/>
          </p:nvPr>
        </p:nvSpPr>
        <p:spPr/>
        <p:txBody>
          <a:bodyPr/>
          <a:lstStyle/>
          <a:p>
            <a:fld id="{32367DBF-B2C8-8449-8B57-04BAE811F8DC}" type="slidenum">
              <a:rPr lang="en-US" altLang="en-US" smtClean="0"/>
              <a:pPr/>
              <a:t>2</a:t>
            </a:fld>
            <a:endParaRPr lang="en-US" altLang="en-US"/>
          </a:p>
        </p:txBody>
      </p:sp>
    </p:spTree>
    <p:extLst>
      <p:ext uri="{BB962C8B-B14F-4D97-AF65-F5344CB8AC3E}">
        <p14:creationId xmlns:p14="http://schemas.microsoft.com/office/powerpoint/2010/main" val="1264702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who turn off images to reduce their data consumption</a:t>
            </a:r>
          </a:p>
          <a:p>
            <a:r>
              <a:rPr lang="en-US" dirty="0"/>
              <a:t>-needed for anyone who can’t access information visually</a:t>
            </a:r>
          </a:p>
        </p:txBody>
      </p:sp>
      <p:sp>
        <p:nvSpPr>
          <p:cNvPr id="4" name="Slide Number Placeholder 3"/>
          <p:cNvSpPr>
            <a:spLocks noGrp="1"/>
          </p:cNvSpPr>
          <p:nvPr>
            <p:ph type="sldNum" sz="quarter" idx="5"/>
          </p:nvPr>
        </p:nvSpPr>
        <p:spPr/>
        <p:txBody>
          <a:bodyPr/>
          <a:lstStyle/>
          <a:p>
            <a:fld id="{32367DBF-B2C8-8449-8B57-04BAE811F8DC}" type="slidenum">
              <a:rPr lang="en-US" altLang="en-US" smtClean="0"/>
              <a:pPr/>
              <a:t>3</a:t>
            </a:fld>
            <a:endParaRPr lang="en-US" altLang="en-US"/>
          </a:p>
        </p:txBody>
      </p:sp>
    </p:spTree>
    <p:extLst>
      <p:ext uri="{BB962C8B-B14F-4D97-AF65-F5344CB8AC3E}">
        <p14:creationId xmlns:p14="http://schemas.microsoft.com/office/powerpoint/2010/main" val="1850121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367DBF-B2C8-8449-8B57-04BAE811F8DC}" type="slidenum">
              <a:rPr lang="en-US" altLang="en-US" smtClean="0"/>
              <a:pPr/>
              <a:t>12</a:t>
            </a:fld>
            <a:endParaRPr lang="en-US" altLang="en-US"/>
          </a:p>
        </p:txBody>
      </p:sp>
    </p:spTree>
    <p:extLst>
      <p:ext uri="{BB962C8B-B14F-4D97-AF65-F5344CB8AC3E}">
        <p14:creationId xmlns:p14="http://schemas.microsoft.com/office/powerpoint/2010/main" val="1629978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367DBF-B2C8-8449-8B57-04BAE811F8DC}" type="slidenum">
              <a:rPr lang="en-US" altLang="en-US" smtClean="0"/>
              <a:pPr/>
              <a:t>13</a:t>
            </a:fld>
            <a:endParaRPr lang="en-US" altLang="en-US"/>
          </a:p>
        </p:txBody>
      </p:sp>
    </p:spTree>
    <p:extLst>
      <p:ext uri="{BB962C8B-B14F-4D97-AF65-F5344CB8AC3E}">
        <p14:creationId xmlns:p14="http://schemas.microsoft.com/office/powerpoint/2010/main" val="3497967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t>Photo of a man in a suit standing on a tight rope high above a city skyline.</a:t>
            </a:r>
          </a:p>
          <a:p>
            <a:endParaRPr lang="en-US" dirty="0"/>
          </a:p>
        </p:txBody>
      </p:sp>
      <p:sp>
        <p:nvSpPr>
          <p:cNvPr id="4" name="Slide Number Placeholder 3"/>
          <p:cNvSpPr>
            <a:spLocks noGrp="1"/>
          </p:cNvSpPr>
          <p:nvPr>
            <p:ph type="sldNum" sz="quarter" idx="5"/>
          </p:nvPr>
        </p:nvSpPr>
        <p:spPr/>
        <p:txBody>
          <a:bodyPr/>
          <a:lstStyle/>
          <a:p>
            <a:fld id="{32367DBF-B2C8-8449-8B57-04BAE811F8DC}" type="slidenum">
              <a:rPr lang="en-US" altLang="en-US" smtClean="0"/>
              <a:pPr/>
              <a:t>16</a:t>
            </a:fld>
            <a:endParaRPr lang="en-US" altLang="en-US"/>
          </a:p>
        </p:txBody>
      </p:sp>
    </p:spTree>
    <p:extLst>
      <p:ext uri="{BB962C8B-B14F-4D97-AF65-F5344CB8AC3E}">
        <p14:creationId xmlns:p14="http://schemas.microsoft.com/office/powerpoint/2010/main" val="2048694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367DBF-B2C8-8449-8B57-04BAE811F8DC}" type="slidenum">
              <a:rPr lang="en-US" altLang="en-US" smtClean="0"/>
              <a:pPr/>
              <a:t>18</a:t>
            </a:fld>
            <a:endParaRPr lang="en-US" altLang="en-US"/>
          </a:p>
        </p:txBody>
      </p:sp>
    </p:spTree>
    <p:extLst>
      <p:ext uri="{BB962C8B-B14F-4D97-AF65-F5344CB8AC3E}">
        <p14:creationId xmlns:p14="http://schemas.microsoft.com/office/powerpoint/2010/main" val="34045905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B963F3E-E7CB-DA44-BEB3-CF43525E5E97}"/>
              </a:ext>
            </a:extLst>
          </p:cNvPr>
          <p:cNvSpPr>
            <a:spLocks noChangeArrowheads="1"/>
          </p:cNvSpPr>
          <p:nvPr/>
        </p:nvSpPr>
        <p:spPr bwMode="auto">
          <a:xfrm>
            <a:off x="0" y="6410325"/>
            <a:ext cx="9155113" cy="457200"/>
          </a:xfrm>
          <a:prstGeom prst="rect">
            <a:avLst/>
          </a:prstGeom>
          <a:solidFill>
            <a:srgbClr val="8C1515"/>
          </a:solidFill>
          <a:ln w="9525">
            <a:solidFill>
              <a:srgbClr val="8C1515"/>
            </a:solidFill>
            <a:miter lim="800000"/>
            <a:headEnd/>
            <a:tailEnd/>
          </a:ln>
          <a:effectLst>
            <a:outerShdw blurRad="38100" dist="25401" dir="2700000" algn="br" rotWithShape="0">
              <a:srgbClr val="808080">
                <a:alpha val="59999"/>
              </a:srgbClr>
            </a:outerShdw>
          </a:effectLst>
        </p:spPr>
        <p:txBody>
          <a:bodyPr anchor="ctr"/>
          <a:lstStyle/>
          <a:p>
            <a:pPr algn="ctr" fontAlgn="auto">
              <a:spcBef>
                <a:spcPts val="0"/>
              </a:spcBef>
              <a:spcAft>
                <a:spcPts val="0"/>
              </a:spcAft>
              <a:defRPr/>
            </a:pPr>
            <a:endParaRPr lang="en-US" sz="1800" dirty="0">
              <a:solidFill>
                <a:schemeClr val="lt1"/>
              </a:solidFill>
              <a:latin typeface="Arial"/>
              <a:ea typeface="+mn-ea"/>
            </a:endParaRPr>
          </a:p>
        </p:txBody>
      </p:sp>
      <p:pic>
        <p:nvPicPr>
          <p:cNvPr id="6" name="Picture 14" title="Stanford University">
            <a:extLst>
              <a:ext uri="{FF2B5EF4-FFF2-40B4-BE49-F238E27FC236}">
                <a16:creationId xmlns:a16="http://schemas.microsoft.com/office/drawing/2014/main" id="{D737A67C-F46A-FA42-AF70-BB717901BC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51663" y="6510338"/>
            <a:ext cx="1819275" cy="223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0" y="2397166"/>
            <a:ext cx="8229600" cy="824631"/>
          </a:xfrm>
          <a:prstGeom prst="rect">
            <a:avLst/>
          </a:prstGeom>
        </p:spPr>
        <p:txBody>
          <a:bodyPr>
            <a:noAutofit/>
          </a:bodyPr>
          <a:lstStyle>
            <a:lvl1pPr algn="ctr">
              <a:defRPr sz="3600">
                <a:solidFill>
                  <a:schemeClr val="tx1"/>
                </a:solidFill>
              </a:defRPr>
            </a:lvl1pPr>
          </a:lstStyle>
          <a:p>
            <a:r>
              <a:rPr lang="en-US"/>
              <a:t>Click to edit Master title style</a:t>
            </a:r>
            <a:endParaRPr lang="en-US" dirty="0"/>
          </a:p>
        </p:txBody>
      </p:sp>
      <p:sp>
        <p:nvSpPr>
          <p:cNvPr id="12" name="Text Placeholder 33"/>
          <p:cNvSpPr>
            <a:spLocks noGrp="1"/>
          </p:cNvSpPr>
          <p:nvPr>
            <p:ph type="body" sz="quarter" idx="18"/>
          </p:nvPr>
        </p:nvSpPr>
        <p:spPr>
          <a:xfrm>
            <a:off x="1603375" y="4798696"/>
            <a:ext cx="6059488" cy="274320"/>
          </a:xfrm>
          <a:prstGeom prst="rect">
            <a:avLst/>
          </a:prstGeom>
        </p:spPr>
        <p:txBody>
          <a:bodyPr wrap="none" anchor="ctr" anchorCtr="1">
            <a:noAutofit/>
          </a:bodyPr>
          <a:lstStyle>
            <a:lvl1pPr algn="ctr">
              <a:buNone/>
              <a:defRPr sz="1800" cap="none" spc="0" baseline="0">
                <a:solidFill>
                  <a:schemeClr val="tx1">
                    <a:lumMod val="65000"/>
                    <a:lumOff val="35000"/>
                  </a:schemeClr>
                </a:solidFill>
              </a:defRPr>
            </a:lvl1pPr>
            <a:lvl2pPr>
              <a:buNone/>
              <a:defRPr/>
            </a:lvl2pPr>
            <a:lvl3pPr>
              <a:buNone/>
              <a:defRPr/>
            </a:lvl3pPr>
            <a:lvl4pPr>
              <a:buNone/>
              <a:defRPr/>
            </a:lvl4pPr>
            <a:lvl5pPr>
              <a:buNone/>
              <a:defRPr/>
            </a:lvl5pPr>
          </a:lstStyle>
          <a:p>
            <a:pPr lvl="0"/>
            <a:r>
              <a:rPr lang="en-US"/>
              <a:t>Edit Master text styles</a:t>
            </a:r>
          </a:p>
        </p:txBody>
      </p:sp>
      <p:sp>
        <p:nvSpPr>
          <p:cNvPr id="13" name="Subtitle 2"/>
          <p:cNvSpPr>
            <a:spLocks noGrp="1"/>
          </p:cNvSpPr>
          <p:nvPr>
            <p:ph type="subTitle" idx="1"/>
          </p:nvPr>
        </p:nvSpPr>
        <p:spPr>
          <a:xfrm>
            <a:off x="457200" y="3221797"/>
            <a:ext cx="8229600" cy="615863"/>
          </a:xfrm>
          <a:prstGeom prst="rect">
            <a:avLst/>
          </a:prstGeom>
        </p:spPr>
        <p:txBody>
          <a:bodyPr>
            <a:noAutofit/>
          </a:bodyPr>
          <a:lstStyle>
            <a:lvl1pPr marL="0" indent="0" algn="ctr">
              <a:buNone/>
              <a:defRPr sz="2000" cap="small" spc="300">
                <a:solidFill>
                  <a:srgbClr val="A400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40384297"/>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8776" y="479388"/>
            <a:ext cx="7707862" cy="650699"/>
          </a:xfrm>
          <a:prstGeom prst="rect">
            <a:avLst/>
          </a:prstGeom>
        </p:spPr>
        <p:txBody>
          <a:bodyPr/>
          <a:lstStyle>
            <a:lvl1pPr algn="l">
              <a:defRPr sz="2400">
                <a:solidFill>
                  <a:schemeClr val="bg2"/>
                </a:solidFill>
              </a:defRPr>
            </a:lvl1pPr>
          </a:lstStyle>
          <a:p>
            <a:r>
              <a:rPr lang="en-US" dirty="0"/>
              <a:t>Click to edit Master title style</a:t>
            </a:r>
          </a:p>
        </p:txBody>
      </p:sp>
      <p:sp>
        <p:nvSpPr>
          <p:cNvPr id="7" name="Content Placeholder 6"/>
          <p:cNvSpPr>
            <a:spLocks noGrp="1"/>
          </p:cNvSpPr>
          <p:nvPr>
            <p:ph sz="quarter" idx="10"/>
          </p:nvPr>
        </p:nvSpPr>
        <p:spPr>
          <a:xfrm>
            <a:off x="955678" y="1211580"/>
            <a:ext cx="7700963" cy="5012056"/>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221685"/>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Slide Number Placeholder 22">
            <a:extLst>
              <a:ext uri="{FF2B5EF4-FFF2-40B4-BE49-F238E27FC236}">
                <a16:creationId xmlns:a16="http://schemas.microsoft.com/office/drawing/2014/main" id="{49A0C070-FD43-B640-AEB3-E68DCD52E08D}"/>
              </a:ext>
            </a:extLst>
          </p:cNvPr>
          <p:cNvSpPr txBox="1">
            <a:spLocks/>
          </p:cNvSpPr>
          <p:nvPr/>
        </p:nvSpPr>
        <p:spPr>
          <a:xfrm>
            <a:off x="60325" y="11113"/>
            <a:ext cx="457200" cy="609600"/>
          </a:xfrm>
          <a:prstGeom prst="rect">
            <a:avLst/>
          </a:prstGeom>
        </p:spPr>
        <p:txBody>
          <a:bodyPr wrap="none" lIns="45720" tIns="0" rIns="45720" bIns="0" anchor="ctr" anchorCtr="1"/>
          <a:lstStyle>
            <a:lvl1pPr eaLnBrk="0" hangingPunct="0">
              <a:defRPr sz="2400">
                <a:solidFill>
                  <a:schemeClr val="tx1"/>
                </a:solidFill>
                <a:latin typeface="Source Sans Pro" panose="020B0503030403020204" pitchFamily="34" charset="77"/>
                <a:ea typeface="ＭＳ Ｐゴシック" panose="020B0600070205080204" pitchFamily="34" charset="-128"/>
              </a:defRPr>
            </a:lvl1pPr>
            <a:lvl2pPr marL="742950" indent="-285750" eaLnBrk="0" hangingPunct="0">
              <a:defRPr sz="2400">
                <a:solidFill>
                  <a:schemeClr val="tx1"/>
                </a:solidFill>
                <a:latin typeface="Source Sans Pro" panose="020B0503030403020204" pitchFamily="34" charset="77"/>
                <a:ea typeface="ＭＳ Ｐゴシック" panose="020B0600070205080204" pitchFamily="34" charset="-128"/>
              </a:defRPr>
            </a:lvl2pPr>
            <a:lvl3pPr marL="1143000" indent="-228600" eaLnBrk="0" hangingPunct="0">
              <a:defRPr sz="2400">
                <a:solidFill>
                  <a:schemeClr val="tx1"/>
                </a:solidFill>
                <a:latin typeface="Source Sans Pro" panose="020B0503030403020204" pitchFamily="34" charset="77"/>
                <a:ea typeface="ＭＳ Ｐゴシック" panose="020B0600070205080204" pitchFamily="34" charset="-128"/>
              </a:defRPr>
            </a:lvl3pPr>
            <a:lvl4pPr marL="1600200" indent="-228600" eaLnBrk="0" hangingPunct="0">
              <a:defRPr sz="2400">
                <a:solidFill>
                  <a:schemeClr val="tx1"/>
                </a:solidFill>
                <a:latin typeface="Source Sans Pro" panose="020B0503030403020204" pitchFamily="34" charset="77"/>
                <a:ea typeface="ＭＳ Ｐゴシック" panose="020B0600070205080204" pitchFamily="34" charset="-128"/>
              </a:defRPr>
            </a:lvl4pPr>
            <a:lvl5pPr marL="2057400" indent="-228600" eaLnBrk="0" hangingPunct="0">
              <a:defRPr sz="2400">
                <a:solidFill>
                  <a:schemeClr val="tx1"/>
                </a:solidFill>
                <a:latin typeface="Source Sans Pro" panose="020B0503030403020204" pitchFamily="34" charset="77"/>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Source Sans Pro" panose="020B0503030403020204" pitchFamily="34" charset="77"/>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Source Sans Pro" panose="020B0503030403020204" pitchFamily="34" charset="77"/>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Source Sans Pro" panose="020B0503030403020204" pitchFamily="34" charset="77"/>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Source Sans Pro" panose="020B0503030403020204" pitchFamily="34" charset="77"/>
                <a:ea typeface="ＭＳ Ｐゴシック" panose="020B0600070205080204" pitchFamily="34" charset="-128"/>
              </a:defRPr>
            </a:lvl9pPr>
          </a:lstStyle>
          <a:p>
            <a:pPr algn="ctr" eaLnBrk="1" hangingPunct="1"/>
            <a:fld id="{C664946B-6D46-EC4F-937F-A2C32073CEAC}" type="slidenum">
              <a:rPr lang="en-US" altLang="en-US" sz="1000">
                <a:solidFill>
                  <a:srgbClr val="7F7F7F"/>
                </a:solidFill>
                <a:latin typeface="Arial" panose="020B0604020202020204" pitchFamily="34" charset="0"/>
              </a:rPr>
              <a:pPr algn="ctr" eaLnBrk="1" hangingPunct="1"/>
              <a:t>‹#›</a:t>
            </a:fld>
            <a:endParaRPr lang="en-US" altLang="en-US" sz="1000">
              <a:solidFill>
                <a:srgbClr val="7F7F7F"/>
              </a:solidFill>
              <a:latin typeface="Arial" panose="020B0604020202020204" pitchFamily="34" charset="0"/>
            </a:endParaRPr>
          </a:p>
        </p:txBody>
      </p:sp>
      <p:sp>
        <p:nvSpPr>
          <p:cNvPr id="7" name="Title 1"/>
          <p:cNvSpPr>
            <a:spLocks noGrp="1"/>
          </p:cNvSpPr>
          <p:nvPr>
            <p:ph type="title"/>
          </p:nvPr>
        </p:nvSpPr>
        <p:spPr>
          <a:xfrm>
            <a:off x="948776" y="479388"/>
            <a:ext cx="7707862" cy="650699"/>
          </a:xfrm>
          <a:prstGeom prst="rect">
            <a:avLst/>
          </a:prstGeom>
        </p:spPr>
        <p:txBody>
          <a:bodyPr/>
          <a:lstStyle>
            <a:lvl1pPr algn="l">
              <a:defRPr sz="2400">
                <a:solidFill>
                  <a:schemeClr val="bg2"/>
                </a:solidFill>
              </a:defRPr>
            </a:lvl1pPr>
          </a:lstStyle>
          <a:p>
            <a:r>
              <a:rPr lang="en-US"/>
              <a:t>Click to edit Master title style</a:t>
            </a:r>
            <a:endParaRPr lang="en-US" dirty="0"/>
          </a:p>
        </p:txBody>
      </p:sp>
      <p:sp>
        <p:nvSpPr>
          <p:cNvPr id="14" name="Content Placeholder 13"/>
          <p:cNvSpPr>
            <a:spLocks noGrp="1"/>
          </p:cNvSpPr>
          <p:nvPr>
            <p:ph sz="quarter" idx="10"/>
          </p:nvPr>
        </p:nvSpPr>
        <p:spPr>
          <a:xfrm>
            <a:off x="949328" y="1211580"/>
            <a:ext cx="3787775" cy="5012056"/>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1"/>
          </p:nvPr>
        </p:nvSpPr>
        <p:spPr>
          <a:xfrm>
            <a:off x="4876800" y="1211580"/>
            <a:ext cx="3779838" cy="5012056"/>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8608917"/>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7" name="Title 1"/>
          <p:cNvSpPr>
            <a:spLocks noGrp="1"/>
          </p:cNvSpPr>
          <p:nvPr>
            <p:ph type="title"/>
          </p:nvPr>
        </p:nvSpPr>
        <p:spPr>
          <a:xfrm>
            <a:off x="948776" y="479388"/>
            <a:ext cx="7707862" cy="650699"/>
          </a:xfrm>
          <a:prstGeom prst="rect">
            <a:avLst/>
          </a:prstGeom>
        </p:spPr>
        <p:txBody>
          <a:bodyPr/>
          <a:lstStyle>
            <a:lvl1pPr algn="l">
              <a:defRPr sz="2400">
                <a:solidFill>
                  <a:schemeClr val="bg2"/>
                </a:solidFill>
              </a:defRPr>
            </a:lvl1pPr>
          </a:lstStyle>
          <a:p>
            <a:r>
              <a:rPr lang="en-US"/>
              <a:t>Click to edit Master title style</a:t>
            </a:r>
            <a:endParaRPr lang="en-US" dirty="0"/>
          </a:p>
        </p:txBody>
      </p:sp>
      <p:sp>
        <p:nvSpPr>
          <p:cNvPr id="12" name="Content Placeholder 11"/>
          <p:cNvSpPr>
            <a:spLocks noGrp="1"/>
          </p:cNvSpPr>
          <p:nvPr>
            <p:ph sz="quarter" idx="10"/>
          </p:nvPr>
        </p:nvSpPr>
        <p:spPr>
          <a:xfrm>
            <a:off x="948777" y="1211581"/>
            <a:ext cx="7707862" cy="2422143"/>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1"/>
          </p:nvPr>
        </p:nvSpPr>
        <p:spPr>
          <a:xfrm>
            <a:off x="949328" y="3788418"/>
            <a:ext cx="7707313" cy="2422143"/>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1879762"/>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7" name="Title 1"/>
          <p:cNvSpPr>
            <a:spLocks noGrp="1"/>
          </p:cNvSpPr>
          <p:nvPr>
            <p:ph type="title"/>
          </p:nvPr>
        </p:nvSpPr>
        <p:spPr>
          <a:xfrm>
            <a:off x="948776" y="479388"/>
            <a:ext cx="7707862" cy="650699"/>
          </a:xfrm>
          <a:prstGeom prst="rect">
            <a:avLst/>
          </a:prstGeom>
        </p:spPr>
        <p:txBody>
          <a:bodyPr/>
          <a:lstStyle>
            <a:lvl1pPr algn="l">
              <a:defRPr sz="2400">
                <a:solidFill>
                  <a:schemeClr val="bg2"/>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949328" y="1211580"/>
            <a:ext cx="3787775" cy="5012056"/>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1"/>
          </p:nvPr>
        </p:nvSpPr>
        <p:spPr>
          <a:xfrm>
            <a:off x="4876800" y="1211582"/>
            <a:ext cx="3779838" cy="2430780"/>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2"/>
          </p:nvPr>
        </p:nvSpPr>
        <p:spPr>
          <a:xfrm>
            <a:off x="4876800" y="3783329"/>
            <a:ext cx="3779838" cy="2440307"/>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77341417"/>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7" name="Title 1"/>
          <p:cNvSpPr>
            <a:spLocks noGrp="1"/>
          </p:cNvSpPr>
          <p:nvPr>
            <p:ph type="title"/>
          </p:nvPr>
        </p:nvSpPr>
        <p:spPr>
          <a:xfrm>
            <a:off x="948776" y="479388"/>
            <a:ext cx="7707862" cy="650699"/>
          </a:xfrm>
          <a:prstGeom prst="rect">
            <a:avLst/>
          </a:prstGeom>
        </p:spPr>
        <p:txBody>
          <a:bodyPr/>
          <a:lstStyle>
            <a:lvl1pPr algn="l">
              <a:defRPr sz="2400">
                <a:solidFill>
                  <a:schemeClr val="bg2"/>
                </a:solidFill>
              </a:defRPr>
            </a:lvl1pPr>
          </a:lstStyle>
          <a:p>
            <a:r>
              <a:rPr lang="en-US" dirty="0"/>
              <a:t>Click to edit Master title style</a:t>
            </a:r>
          </a:p>
        </p:txBody>
      </p:sp>
      <p:sp>
        <p:nvSpPr>
          <p:cNvPr id="4" name="Content Placeholder 3"/>
          <p:cNvSpPr>
            <a:spLocks noGrp="1"/>
          </p:cNvSpPr>
          <p:nvPr>
            <p:ph sz="quarter" idx="10"/>
          </p:nvPr>
        </p:nvSpPr>
        <p:spPr>
          <a:xfrm>
            <a:off x="949328" y="1211582"/>
            <a:ext cx="3787775" cy="2430780"/>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1"/>
          </p:nvPr>
        </p:nvSpPr>
        <p:spPr>
          <a:xfrm>
            <a:off x="955678" y="3787484"/>
            <a:ext cx="3781425" cy="2436152"/>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2"/>
          </p:nvPr>
        </p:nvSpPr>
        <p:spPr>
          <a:xfrm>
            <a:off x="4876800" y="1211582"/>
            <a:ext cx="3779838" cy="2430780"/>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3"/>
          </p:nvPr>
        </p:nvSpPr>
        <p:spPr>
          <a:xfrm>
            <a:off x="4876800" y="3787484"/>
            <a:ext cx="3779838" cy="2436152"/>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594992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856561-7FCE-664D-A8C6-879D1676391E}"/>
              </a:ext>
            </a:extLst>
          </p:cNvPr>
          <p:cNvSpPr>
            <a:spLocks noChangeArrowheads="1"/>
          </p:cNvSpPr>
          <p:nvPr/>
        </p:nvSpPr>
        <p:spPr bwMode="auto">
          <a:xfrm>
            <a:off x="0" y="6410325"/>
            <a:ext cx="9155113" cy="457200"/>
          </a:xfrm>
          <a:prstGeom prst="rect">
            <a:avLst/>
          </a:prstGeom>
          <a:solidFill>
            <a:srgbClr val="8C1515"/>
          </a:solidFill>
          <a:ln w="9525">
            <a:solidFill>
              <a:srgbClr val="8C1515"/>
            </a:solidFill>
            <a:miter lim="800000"/>
            <a:headEnd/>
            <a:tailEnd/>
          </a:ln>
          <a:effectLst>
            <a:outerShdw blurRad="38100" dist="25401" dir="2700000" algn="br" rotWithShape="0">
              <a:srgbClr val="808080">
                <a:alpha val="59999"/>
              </a:srgbClr>
            </a:outerShdw>
          </a:effectLst>
        </p:spPr>
        <p:txBody>
          <a:bodyPr anchor="ctr"/>
          <a:lstStyle/>
          <a:p>
            <a:pPr algn="ctr" fontAlgn="auto">
              <a:spcBef>
                <a:spcPts val="0"/>
              </a:spcBef>
              <a:spcAft>
                <a:spcPts val="0"/>
              </a:spcAft>
              <a:defRPr/>
            </a:pPr>
            <a:endParaRPr lang="en-US" sz="1800" dirty="0">
              <a:solidFill>
                <a:schemeClr val="lt1"/>
              </a:solidFill>
              <a:latin typeface="Arial"/>
              <a:ea typeface="+mn-ea"/>
            </a:endParaRPr>
          </a:p>
        </p:txBody>
      </p:sp>
      <p:pic>
        <p:nvPicPr>
          <p:cNvPr id="6" name="Picture 14" title="Stanford University">
            <a:extLst>
              <a:ext uri="{FF2B5EF4-FFF2-40B4-BE49-F238E27FC236}">
                <a16:creationId xmlns:a16="http://schemas.microsoft.com/office/drawing/2014/main" id="{485B6CDF-DBC3-9347-84DF-492385265C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50075" y="6510338"/>
            <a:ext cx="1817688" cy="223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1603378" y="2051687"/>
            <a:ext cx="2954337" cy="1234440"/>
          </a:xfrm>
          <a:prstGeom prst="rect">
            <a:avLst/>
          </a:prstGeom>
        </p:spPr>
        <p:txBody>
          <a:bodyPr/>
          <a:lstStyle>
            <a:lvl1pPr algn="r">
              <a:defRPr sz="2000" b="1">
                <a:solidFill>
                  <a:schemeClr val="tx1"/>
                </a:solidFill>
              </a:defRPr>
            </a:lvl1pPr>
          </a:lstStyle>
          <a:p>
            <a:r>
              <a:rPr lang="en-US"/>
              <a:t>Click to edit Master title style</a:t>
            </a:r>
            <a:endParaRPr lang="en-US" dirty="0"/>
          </a:p>
        </p:txBody>
      </p:sp>
      <p:sp>
        <p:nvSpPr>
          <p:cNvPr id="13" name="Text Placeholder 3"/>
          <p:cNvSpPr>
            <a:spLocks noGrp="1"/>
          </p:cNvSpPr>
          <p:nvPr>
            <p:ph type="body" sz="half" idx="2"/>
          </p:nvPr>
        </p:nvSpPr>
        <p:spPr>
          <a:xfrm>
            <a:off x="1603378" y="3429000"/>
            <a:ext cx="2954337" cy="1243967"/>
          </a:xfrm>
          <a:prstGeom prst="rect">
            <a:avLst/>
          </a:prstGeom>
        </p:spPr>
        <p:txBody>
          <a:bodyPr/>
          <a:lstStyle>
            <a:lvl1pPr marL="0" indent="0" algn="r">
              <a:buNone/>
              <a:defRPr sz="1200" cap="all" spc="300">
                <a:solidFill>
                  <a:srgbClr val="A4001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Picture Placeholder 16"/>
          <p:cNvSpPr>
            <a:spLocks noGrp="1"/>
          </p:cNvSpPr>
          <p:nvPr>
            <p:ph type="pic" sz="quarter" idx="13"/>
          </p:nvPr>
        </p:nvSpPr>
        <p:spPr>
          <a:xfrm>
            <a:off x="4665662" y="2046816"/>
            <a:ext cx="1951038" cy="2601384"/>
          </a:xfrm>
          <a:prstGeom prst="rect">
            <a:avLst/>
          </a:prstGeom>
          <a:blipFill rotWithShape="1">
            <a:blip r:embed="rId3"/>
            <a:stretch>
              <a:fillRect/>
            </a:stretch>
          </a:blipFill>
          <a:effectLst>
            <a:outerShdw blurRad="50800" dist="25400" dir="2700000" algn="tl" rotWithShape="0">
              <a:prstClr val="black">
                <a:alpha val="36000"/>
              </a:prstClr>
            </a:outerShdw>
          </a:effectLst>
        </p:spPr>
        <p:style>
          <a:lnRef idx="3">
            <a:schemeClr val="lt1"/>
          </a:lnRef>
          <a:fillRef idx="1">
            <a:schemeClr val="accent5"/>
          </a:fillRef>
          <a:effectRef idx="1">
            <a:schemeClr val="accent5"/>
          </a:effectRef>
          <a:fontRef idx="none"/>
        </p:style>
        <p:txBody>
          <a:bodyPr/>
          <a:lstStyle>
            <a:lvl1pPr>
              <a:buNone/>
              <a:defRPr sz="1200"/>
            </a:lvl1pPr>
          </a:lstStyle>
          <a:p>
            <a:pPr lvl="0"/>
            <a:r>
              <a:rPr lang="en-US" noProof="0"/>
              <a:t>Click icon to add picture</a:t>
            </a:r>
            <a:endParaRPr lang="en-US" noProof="0" dirty="0"/>
          </a:p>
        </p:txBody>
      </p:sp>
    </p:spTree>
    <p:extLst>
      <p:ext uri="{BB962C8B-B14F-4D97-AF65-F5344CB8AC3E}">
        <p14:creationId xmlns:p14="http://schemas.microsoft.com/office/powerpoint/2010/main" val="103147411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8776" y="479388"/>
            <a:ext cx="7707862" cy="650699"/>
          </a:xfrm>
          <a:prstGeom prst="rect">
            <a:avLst/>
          </a:prstGeom>
        </p:spPr>
        <p:txBody>
          <a:bodyPr/>
          <a:lstStyle>
            <a:lvl1pPr algn="l">
              <a:defRPr sz="2400">
                <a:solidFill>
                  <a:schemeClr val="bg2"/>
                </a:solidFill>
              </a:defRPr>
            </a:lvl1pPr>
          </a:lstStyle>
          <a:p>
            <a:r>
              <a:rPr lang="en-US"/>
              <a:t>Click to edit Master title style</a:t>
            </a:r>
            <a:endParaRPr lang="en-US" dirty="0"/>
          </a:p>
        </p:txBody>
      </p:sp>
      <p:sp>
        <p:nvSpPr>
          <p:cNvPr id="7" name="Content Placeholder 6"/>
          <p:cNvSpPr>
            <a:spLocks noGrp="1"/>
          </p:cNvSpPr>
          <p:nvPr>
            <p:ph sz="quarter" idx="10"/>
          </p:nvPr>
        </p:nvSpPr>
        <p:spPr>
          <a:xfrm>
            <a:off x="955678" y="1211580"/>
            <a:ext cx="7700963" cy="50120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822418"/>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Slide Number Placeholder 22">
            <a:extLst>
              <a:ext uri="{FF2B5EF4-FFF2-40B4-BE49-F238E27FC236}">
                <a16:creationId xmlns:a16="http://schemas.microsoft.com/office/drawing/2014/main" id="{AF923C8D-76E5-ED4E-B86C-1425D262AFAA}"/>
              </a:ext>
            </a:extLst>
          </p:cNvPr>
          <p:cNvSpPr txBox="1">
            <a:spLocks/>
          </p:cNvSpPr>
          <p:nvPr/>
        </p:nvSpPr>
        <p:spPr>
          <a:xfrm>
            <a:off x="60325" y="11113"/>
            <a:ext cx="457200" cy="609600"/>
          </a:xfrm>
          <a:prstGeom prst="rect">
            <a:avLst/>
          </a:prstGeom>
        </p:spPr>
        <p:txBody>
          <a:bodyPr wrap="none" lIns="45720" tIns="0" rIns="45720" bIns="0" anchor="ctr" anchorCtr="1"/>
          <a:lstStyle>
            <a:lvl1pPr eaLnBrk="0" hangingPunct="0">
              <a:defRPr sz="2400">
                <a:solidFill>
                  <a:schemeClr val="tx1"/>
                </a:solidFill>
                <a:latin typeface="Source Sans Pro" panose="020B0503030403020204" pitchFamily="34" charset="77"/>
                <a:ea typeface="ＭＳ Ｐゴシック" panose="020B0600070205080204" pitchFamily="34" charset="-128"/>
              </a:defRPr>
            </a:lvl1pPr>
            <a:lvl2pPr marL="742950" indent="-285750" eaLnBrk="0" hangingPunct="0">
              <a:defRPr sz="2400">
                <a:solidFill>
                  <a:schemeClr val="tx1"/>
                </a:solidFill>
                <a:latin typeface="Source Sans Pro" panose="020B0503030403020204" pitchFamily="34" charset="77"/>
                <a:ea typeface="ＭＳ Ｐゴシック" panose="020B0600070205080204" pitchFamily="34" charset="-128"/>
              </a:defRPr>
            </a:lvl2pPr>
            <a:lvl3pPr marL="1143000" indent="-228600" eaLnBrk="0" hangingPunct="0">
              <a:defRPr sz="2400">
                <a:solidFill>
                  <a:schemeClr val="tx1"/>
                </a:solidFill>
                <a:latin typeface="Source Sans Pro" panose="020B0503030403020204" pitchFamily="34" charset="77"/>
                <a:ea typeface="ＭＳ Ｐゴシック" panose="020B0600070205080204" pitchFamily="34" charset="-128"/>
              </a:defRPr>
            </a:lvl3pPr>
            <a:lvl4pPr marL="1600200" indent="-228600" eaLnBrk="0" hangingPunct="0">
              <a:defRPr sz="2400">
                <a:solidFill>
                  <a:schemeClr val="tx1"/>
                </a:solidFill>
                <a:latin typeface="Source Sans Pro" panose="020B0503030403020204" pitchFamily="34" charset="77"/>
                <a:ea typeface="ＭＳ Ｐゴシック" panose="020B0600070205080204" pitchFamily="34" charset="-128"/>
              </a:defRPr>
            </a:lvl4pPr>
            <a:lvl5pPr marL="2057400" indent="-228600" eaLnBrk="0" hangingPunct="0">
              <a:defRPr sz="2400">
                <a:solidFill>
                  <a:schemeClr val="tx1"/>
                </a:solidFill>
                <a:latin typeface="Source Sans Pro" panose="020B0503030403020204" pitchFamily="34" charset="77"/>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Source Sans Pro" panose="020B0503030403020204" pitchFamily="34" charset="77"/>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Source Sans Pro" panose="020B0503030403020204" pitchFamily="34" charset="77"/>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Source Sans Pro" panose="020B0503030403020204" pitchFamily="34" charset="77"/>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Source Sans Pro" panose="020B0503030403020204" pitchFamily="34" charset="77"/>
                <a:ea typeface="ＭＳ Ｐゴシック" panose="020B0600070205080204" pitchFamily="34" charset="-128"/>
              </a:defRPr>
            </a:lvl9pPr>
          </a:lstStyle>
          <a:p>
            <a:pPr algn="ctr" eaLnBrk="1" hangingPunct="1"/>
            <a:fld id="{D256A1CA-A921-824F-9E3B-0D3B5D6A31F5}" type="slidenum">
              <a:rPr lang="en-US" altLang="en-US" sz="1000">
                <a:solidFill>
                  <a:srgbClr val="7F7F7F"/>
                </a:solidFill>
                <a:latin typeface="Arial" panose="020B0604020202020204" pitchFamily="34" charset="0"/>
              </a:rPr>
              <a:pPr algn="ctr" eaLnBrk="1" hangingPunct="1"/>
              <a:t>‹#›</a:t>
            </a:fld>
            <a:endParaRPr lang="en-US" altLang="en-US" sz="1000">
              <a:solidFill>
                <a:srgbClr val="7F7F7F"/>
              </a:solidFill>
              <a:latin typeface="Arial" panose="020B0604020202020204" pitchFamily="34" charset="0"/>
            </a:endParaRPr>
          </a:p>
        </p:txBody>
      </p:sp>
      <p:sp>
        <p:nvSpPr>
          <p:cNvPr id="7" name="Title 1"/>
          <p:cNvSpPr>
            <a:spLocks noGrp="1"/>
          </p:cNvSpPr>
          <p:nvPr>
            <p:ph type="title"/>
          </p:nvPr>
        </p:nvSpPr>
        <p:spPr>
          <a:xfrm>
            <a:off x="948776" y="479388"/>
            <a:ext cx="7707862" cy="650699"/>
          </a:xfrm>
          <a:prstGeom prst="rect">
            <a:avLst/>
          </a:prstGeom>
        </p:spPr>
        <p:txBody>
          <a:bodyPr/>
          <a:lstStyle>
            <a:lvl1pPr algn="l">
              <a:defRPr sz="2400">
                <a:solidFill>
                  <a:schemeClr val="bg2"/>
                </a:solidFill>
              </a:defRPr>
            </a:lvl1pPr>
          </a:lstStyle>
          <a:p>
            <a:r>
              <a:rPr lang="en-US"/>
              <a:t>Click to edit Master title style</a:t>
            </a:r>
            <a:endParaRPr lang="en-US" dirty="0"/>
          </a:p>
        </p:txBody>
      </p:sp>
      <p:sp>
        <p:nvSpPr>
          <p:cNvPr id="14" name="Content Placeholder 13"/>
          <p:cNvSpPr>
            <a:spLocks noGrp="1"/>
          </p:cNvSpPr>
          <p:nvPr>
            <p:ph sz="quarter" idx="10"/>
          </p:nvPr>
        </p:nvSpPr>
        <p:spPr>
          <a:xfrm>
            <a:off x="949328" y="1211580"/>
            <a:ext cx="3787775" cy="50120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11"/>
          </p:nvPr>
        </p:nvSpPr>
        <p:spPr>
          <a:xfrm>
            <a:off x="4876800" y="1211580"/>
            <a:ext cx="3779838" cy="50120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837422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7" name="Title 1"/>
          <p:cNvSpPr>
            <a:spLocks noGrp="1"/>
          </p:cNvSpPr>
          <p:nvPr>
            <p:ph type="title"/>
          </p:nvPr>
        </p:nvSpPr>
        <p:spPr>
          <a:xfrm>
            <a:off x="948776" y="479388"/>
            <a:ext cx="7707862" cy="650699"/>
          </a:xfrm>
          <a:prstGeom prst="rect">
            <a:avLst/>
          </a:prstGeom>
        </p:spPr>
        <p:txBody>
          <a:bodyPr/>
          <a:lstStyle>
            <a:lvl1pPr algn="l">
              <a:defRPr sz="2400">
                <a:solidFill>
                  <a:schemeClr val="bg2"/>
                </a:solidFill>
              </a:defRPr>
            </a:lvl1pPr>
          </a:lstStyle>
          <a:p>
            <a:r>
              <a:rPr lang="en-US"/>
              <a:t>Click to edit Master title style</a:t>
            </a:r>
            <a:endParaRPr lang="en-US" dirty="0"/>
          </a:p>
        </p:txBody>
      </p:sp>
      <p:sp>
        <p:nvSpPr>
          <p:cNvPr id="12" name="Content Placeholder 11"/>
          <p:cNvSpPr>
            <a:spLocks noGrp="1"/>
          </p:cNvSpPr>
          <p:nvPr>
            <p:ph sz="quarter" idx="10"/>
          </p:nvPr>
        </p:nvSpPr>
        <p:spPr>
          <a:xfrm>
            <a:off x="948777" y="1211581"/>
            <a:ext cx="7707862" cy="24221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1"/>
          </p:nvPr>
        </p:nvSpPr>
        <p:spPr>
          <a:xfrm>
            <a:off x="949328" y="3788418"/>
            <a:ext cx="7707313" cy="24221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228072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7" name="Title 1"/>
          <p:cNvSpPr>
            <a:spLocks noGrp="1"/>
          </p:cNvSpPr>
          <p:nvPr>
            <p:ph type="title"/>
          </p:nvPr>
        </p:nvSpPr>
        <p:spPr>
          <a:xfrm>
            <a:off x="948776" y="479388"/>
            <a:ext cx="7707862" cy="650699"/>
          </a:xfrm>
          <a:prstGeom prst="rect">
            <a:avLst/>
          </a:prstGeom>
        </p:spPr>
        <p:txBody>
          <a:bodyPr/>
          <a:lstStyle>
            <a:lvl1pPr algn="l">
              <a:defRPr sz="2400">
                <a:solidFill>
                  <a:schemeClr val="bg2"/>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949328" y="1211580"/>
            <a:ext cx="3787775" cy="50120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1"/>
          </p:nvPr>
        </p:nvSpPr>
        <p:spPr>
          <a:xfrm>
            <a:off x="4876800" y="1211582"/>
            <a:ext cx="3779838" cy="24307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2"/>
          </p:nvPr>
        </p:nvSpPr>
        <p:spPr>
          <a:xfrm>
            <a:off x="4876800" y="3783329"/>
            <a:ext cx="3779838" cy="24403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7683587"/>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7" name="Title 1"/>
          <p:cNvSpPr>
            <a:spLocks noGrp="1"/>
          </p:cNvSpPr>
          <p:nvPr>
            <p:ph type="title"/>
          </p:nvPr>
        </p:nvSpPr>
        <p:spPr>
          <a:xfrm>
            <a:off x="948776" y="479388"/>
            <a:ext cx="7707862" cy="650699"/>
          </a:xfrm>
          <a:prstGeom prst="rect">
            <a:avLst/>
          </a:prstGeom>
        </p:spPr>
        <p:txBody>
          <a:bodyPr/>
          <a:lstStyle>
            <a:lvl1pPr algn="l">
              <a:defRPr sz="2400">
                <a:solidFill>
                  <a:schemeClr val="bg2"/>
                </a:solidFill>
              </a:defRPr>
            </a:lvl1pPr>
          </a:lstStyle>
          <a:p>
            <a:r>
              <a:rPr lang="en-US"/>
              <a:t>Click to edit Master title style</a:t>
            </a:r>
            <a:endParaRPr lang="en-US" dirty="0"/>
          </a:p>
        </p:txBody>
      </p:sp>
      <p:sp>
        <p:nvSpPr>
          <p:cNvPr id="4" name="Content Placeholder 3"/>
          <p:cNvSpPr>
            <a:spLocks noGrp="1"/>
          </p:cNvSpPr>
          <p:nvPr>
            <p:ph sz="quarter" idx="10"/>
          </p:nvPr>
        </p:nvSpPr>
        <p:spPr>
          <a:xfrm>
            <a:off x="949328" y="1211582"/>
            <a:ext cx="3787775" cy="24307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1"/>
          </p:nvPr>
        </p:nvSpPr>
        <p:spPr>
          <a:xfrm>
            <a:off x="955678" y="3787484"/>
            <a:ext cx="3781425" cy="24361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876800" y="1211582"/>
            <a:ext cx="3779838" cy="24307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4876800" y="3787484"/>
            <a:ext cx="3779838" cy="24361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06018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9" descr="SUSig_White.eps">
            <a:extLst>
              <a:ext uri="{FF2B5EF4-FFF2-40B4-BE49-F238E27FC236}">
                <a16:creationId xmlns:a16="http://schemas.microsoft.com/office/drawing/2014/main" id="{99D2D6F3-D847-FB42-8D9C-B5DC775430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10350" y="6415088"/>
            <a:ext cx="204628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7AC4D175-1F67-B846-A278-36B64CAC8595}"/>
              </a:ext>
            </a:extLst>
          </p:cNvPr>
          <p:cNvSpPr>
            <a:spLocks noChangeArrowheads="1"/>
          </p:cNvSpPr>
          <p:nvPr/>
        </p:nvSpPr>
        <p:spPr bwMode="auto">
          <a:xfrm>
            <a:off x="0" y="6410325"/>
            <a:ext cx="9155113" cy="457200"/>
          </a:xfrm>
          <a:prstGeom prst="rect">
            <a:avLst/>
          </a:prstGeom>
          <a:solidFill>
            <a:schemeClr val="bg2"/>
          </a:solidFill>
          <a:ln w="9525">
            <a:solidFill>
              <a:schemeClr val="accent1"/>
            </a:solidFill>
            <a:miter lim="800000"/>
            <a:headEnd/>
            <a:tailEnd/>
          </a:ln>
          <a:effectLst>
            <a:outerShdw blurRad="38100" dist="25401" dir="2700000" algn="br" rotWithShape="0">
              <a:srgbClr val="808080">
                <a:alpha val="59999"/>
              </a:srgbClr>
            </a:outerShdw>
          </a:effectLst>
        </p:spPr>
        <p:txBody>
          <a:bodyPr anchor="ctr"/>
          <a:lstStyle/>
          <a:p>
            <a:pPr algn="ctr" fontAlgn="auto">
              <a:spcBef>
                <a:spcPts val="0"/>
              </a:spcBef>
              <a:spcAft>
                <a:spcPts val="0"/>
              </a:spcAft>
              <a:defRPr/>
            </a:pPr>
            <a:endParaRPr lang="en-US" sz="1800" dirty="0">
              <a:solidFill>
                <a:schemeClr val="lt1"/>
              </a:solidFill>
              <a:latin typeface="Arial"/>
              <a:ea typeface="+mn-ea"/>
            </a:endParaRPr>
          </a:p>
        </p:txBody>
      </p:sp>
      <p:pic>
        <p:nvPicPr>
          <p:cNvPr id="7" name="Picture 11" title="Stanford University">
            <a:extLst>
              <a:ext uri="{FF2B5EF4-FFF2-40B4-BE49-F238E27FC236}">
                <a16:creationId xmlns:a16="http://schemas.microsoft.com/office/drawing/2014/main" id="{BAB979D9-7E14-6D46-A02A-1F3D9309D2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50075" y="6510338"/>
            <a:ext cx="1817688" cy="223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0" y="2403850"/>
            <a:ext cx="8229600" cy="824631"/>
          </a:xfrm>
          <a:prstGeom prst="rect">
            <a:avLst/>
          </a:prstGeom>
        </p:spPr>
        <p:txBody>
          <a:bodyPr>
            <a:noAutofit/>
          </a:bodyPr>
          <a:lstStyle>
            <a:lvl1pPr algn="ctr">
              <a:defRPr sz="3600">
                <a:solidFill>
                  <a:schemeClr val="tx1"/>
                </a:solidFill>
              </a:defRPr>
            </a:lvl1pPr>
          </a:lstStyle>
          <a:p>
            <a:r>
              <a:rPr lang="en-US" dirty="0"/>
              <a:t>Click to edit Master title style</a:t>
            </a:r>
          </a:p>
        </p:txBody>
      </p:sp>
      <p:sp>
        <p:nvSpPr>
          <p:cNvPr id="12" name="Text Placeholder 33"/>
          <p:cNvSpPr>
            <a:spLocks noGrp="1"/>
          </p:cNvSpPr>
          <p:nvPr>
            <p:ph type="body" sz="quarter" idx="18"/>
          </p:nvPr>
        </p:nvSpPr>
        <p:spPr>
          <a:xfrm>
            <a:off x="1603375" y="4798696"/>
            <a:ext cx="6059488" cy="274320"/>
          </a:xfrm>
          <a:prstGeom prst="rect">
            <a:avLst/>
          </a:prstGeom>
        </p:spPr>
        <p:txBody>
          <a:bodyPr wrap="none" anchor="ctr" anchorCtr="1">
            <a:noAutofit/>
          </a:bodyPr>
          <a:lstStyle>
            <a:lvl1pPr algn="ctr">
              <a:buNone/>
              <a:defRPr sz="1800" cap="none" spc="0" baseline="0">
                <a:solidFill>
                  <a:schemeClr val="tx1">
                    <a:lumMod val="65000"/>
                    <a:lumOff val="35000"/>
                  </a:schemeClr>
                </a:solidFill>
              </a:defRPr>
            </a:lvl1pPr>
            <a:lvl2pPr>
              <a:buNone/>
              <a:defRPr/>
            </a:lvl2pPr>
            <a:lvl3pPr>
              <a:buNone/>
              <a:defRPr/>
            </a:lvl3pPr>
            <a:lvl4pPr>
              <a:buNone/>
              <a:defRPr/>
            </a:lvl4pPr>
            <a:lvl5pPr>
              <a:buNone/>
              <a:defRPr/>
            </a:lvl5pPr>
          </a:lstStyle>
          <a:p>
            <a:pPr lvl="0"/>
            <a:r>
              <a:rPr lang="en-US" dirty="0"/>
              <a:t>Click to edit Master text styles</a:t>
            </a:r>
          </a:p>
        </p:txBody>
      </p:sp>
      <p:sp>
        <p:nvSpPr>
          <p:cNvPr id="13" name="Subtitle 2"/>
          <p:cNvSpPr>
            <a:spLocks noGrp="1"/>
          </p:cNvSpPr>
          <p:nvPr>
            <p:ph type="subTitle" idx="1"/>
          </p:nvPr>
        </p:nvSpPr>
        <p:spPr>
          <a:xfrm>
            <a:off x="457200" y="3228481"/>
            <a:ext cx="8229600" cy="615863"/>
          </a:xfrm>
          <a:prstGeom prst="rect">
            <a:avLst/>
          </a:prstGeom>
        </p:spPr>
        <p:txBody>
          <a:bodyPr>
            <a:noAutofit/>
          </a:bodyPr>
          <a:lstStyle>
            <a:lvl1pPr marL="0" indent="0" algn="ctr">
              <a:buNone/>
              <a:defRPr sz="2000" cap="small" spc="300">
                <a:solidFill>
                  <a:srgbClr val="A400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8732659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B75E03-4192-9A40-9015-D9F88C7E4D4E}"/>
              </a:ext>
            </a:extLst>
          </p:cNvPr>
          <p:cNvSpPr>
            <a:spLocks noChangeArrowheads="1"/>
          </p:cNvSpPr>
          <p:nvPr/>
        </p:nvSpPr>
        <p:spPr bwMode="auto">
          <a:xfrm>
            <a:off x="0" y="6410325"/>
            <a:ext cx="9155113" cy="457200"/>
          </a:xfrm>
          <a:prstGeom prst="rect">
            <a:avLst/>
          </a:prstGeom>
          <a:solidFill>
            <a:schemeClr val="bg2"/>
          </a:solidFill>
          <a:ln w="9525">
            <a:solidFill>
              <a:schemeClr val="accent1"/>
            </a:solidFill>
            <a:miter lim="800000"/>
            <a:headEnd/>
            <a:tailEnd/>
          </a:ln>
          <a:effectLst>
            <a:outerShdw blurRad="38100" dist="25401" dir="2700000" algn="br" rotWithShape="0">
              <a:srgbClr val="808080">
                <a:alpha val="59999"/>
              </a:srgbClr>
            </a:outerShdw>
          </a:effectLst>
        </p:spPr>
        <p:txBody>
          <a:bodyPr anchor="ctr"/>
          <a:lstStyle/>
          <a:p>
            <a:pPr algn="ctr" fontAlgn="auto">
              <a:spcBef>
                <a:spcPts val="0"/>
              </a:spcBef>
              <a:spcAft>
                <a:spcPts val="0"/>
              </a:spcAft>
              <a:defRPr/>
            </a:pPr>
            <a:endParaRPr lang="en-US" sz="1800" dirty="0">
              <a:solidFill>
                <a:schemeClr val="lt1"/>
              </a:solidFill>
              <a:latin typeface="Arial"/>
              <a:ea typeface="+mn-ea"/>
            </a:endParaRPr>
          </a:p>
        </p:txBody>
      </p:sp>
      <p:pic>
        <p:nvPicPr>
          <p:cNvPr id="7" name="Picture 10" title="Stanford University">
            <a:extLst>
              <a:ext uri="{FF2B5EF4-FFF2-40B4-BE49-F238E27FC236}">
                <a16:creationId xmlns:a16="http://schemas.microsoft.com/office/drawing/2014/main" id="{DE8563C9-FE81-7F47-93FA-AE5DDAA2E8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50075" y="6510338"/>
            <a:ext cx="1817688" cy="223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1603378" y="2051687"/>
            <a:ext cx="2954337" cy="1234440"/>
          </a:xfrm>
          <a:prstGeom prst="rect">
            <a:avLst/>
          </a:prstGeom>
        </p:spPr>
        <p:txBody>
          <a:bodyPr/>
          <a:lstStyle>
            <a:lvl1pPr algn="r">
              <a:defRPr sz="2000" b="1">
                <a:solidFill>
                  <a:schemeClr val="tx1"/>
                </a:solidFill>
              </a:defRPr>
            </a:lvl1pPr>
          </a:lstStyle>
          <a:p>
            <a:r>
              <a:rPr lang="en-US"/>
              <a:t>Click to edit Master title style</a:t>
            </a:r>
            <a:endParaRPr lang="en-US" dirty="0"/>
          </a:p>
        </p:txBody>
      </p:sp>
      <p:sp>
        <p:nvSpPr>
          <p:cNvPr id="13" name="Text Placeholder 3"/>
          <p:cNvSpPr>
            <a:spLocks noGrp="1"/>
          </p:cNvSpPr>
          <p:nvPr>
            <p:ph type="body" sz="half" idx="2"/>
          </p:nvPr>
        </p:nvSpPr>
        <p:spPr>
          <a:xfrm>
            <a:off x="1603378" y="3429000"/>
            <a:ext cx="2954337" cy="1243967"/>
          </a:xfrm>
          <a:prstGeom prst="rect">
            <a:avLst/>
          </a:prstGeom>
        </p:spPr>
        <p:txBody>
          <a:bodyPr/>
          <a:lstStyle>
            <a:lvl1pPr marL="0" indent="0" algn="r">
              <a:buNone/>
              <a:defRPr sz="1200" cap="all" spc="300">
                <a:solidFill>
                  <a:srgbClr val="A4001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Picture Placeholder 16"/>
          <p:cNvSpPr>
            <a:spLocks noGrp="1"/>
          </p:cNvSpPr>
          <p:nvPr>
            <p:ph type="pic" sz="quarter" idx="13"/>
          </p:nvPr>
        </p:nvSpPr>
        <p:spPr>
          <a:xfrm>
            <a:off x="4665662" y="2046816"/>
            <a:ext cx="1951038" cy="2601384"/>
          </a:xfrm>
          <a:prstGeom prst="rect">
            <a:avLst/>
          </a:prstGeom>
          <a:blipFill rotWithShape="1">
            <a:blip r:embed="rId3"/>
            <a:stretch>
              <a:fillRect/>
            </a:stretch>
          </a:blipFill>
          <a:effectLst>
            <a:outerShdw blurRad="50800" dist="25400" dir="2700000" algn="tl" rotWithShape="0">
              <a:prstClr val="black">
                <a:alpha val="36000"/>
              </a:prstClr>
            </a:outerShdw>
          </a:effectLst>
        </p:spPr>
        <p:style>
          <a:lnRef idx="3">
            <a:schemeClr val="lt1"/>
          </a:lnRef>
          <a:fillRef idx="1">
            <a:schemeClr val="accent5"/>
          </a:fillRef>
          <a:effectRef idx="1">
            <a:schemeClr val="accent5"/>
          </a:effectRef>
          <a:fontRef idx="none"/>
        </p:style>
        <p:txBody>
          <a:bodyPr/>
          <a:lstStyle>
            <a:lvl1pPr>
              <a:defRPr lang="en-US" sz="1200" dirty="0"/>
            </a:lvl1pPr>
          </a:lstStyle>
          <a:p>
            <a:pPr lvl="0"/>
            <a:r>
              <a:rPr lang="en-US" noProof="0"/>
              <a:t>Click icon to add picture</a:t>
            </a:r>
            <a:endParaRPr lang="en-US" noProof="0" dirty="0"/>
          </a:p>
        </p:txBody>
      </p:sp>
    </p:spTree>
    <p:extLst>
      <p:ext uri="{BB962C8B-B14F-4D97-AF65-F5344CB8AC3E}">
        <p14:creationId xmlns:p14="http://schemas.microsoft.com/office/powerpoint/2010/main" val="42898024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
            <a:extLst>
              <a:ext uri="{FF2B5EF4-FFF2-40B4-BE49-F238E27FC236}">
                <a16:creationId xmlns:a16="http://schemas.microsoft.com/office/drawing/2014/main" id="{E94B38F6-C4FB-5E46-81A7-037316C29CE8}"/>
              </a:ext>
            </a:extLst>
          </p:cNvPr>
          <p:cNvSpPr>
            <a:spLocks noGrp="1"/>
          </p:cNvSpPr>
          <p:nvPr>
            <p:ph type="title"/>
          </p:nvPr>
        </p:nvSpPr>
        <p:spPr bwMode="auto">
          <a:xfrm>
            <a:off x="949325" y="479425"/>
            <a:ext cx="770731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bodyPr>
          <a:lstStyle/>
          <a:p>
            <a:pPr lvl="0"/>
            <a:r>
              <a:rPr lang="en-US" altLang="en-US"/>
              <a:t>Click to edit Master title style</a:t>
            </a:r>
          </a:p>
        </p:txBody>
      </p:sp>
      <p:sp>
        <p:nvSpPr>
          <p:cNvPr id="4" name="Text Placeholder 3">
            <a:extLst>
              <a:ext uri="{FF2B5EF4-FFF2-40B4-BE49-F238E27FC236}">
                <a16:creationId xmlns:a16="http://schemas.microsoft.com/office/drawing/2014/main" id="{FDC28818-F29E-2945-AA4A-1A5C58AA6047}"/>
              </a:ext>
            </a:extLst>
          </p:cNvPr>
          <p:cNvSpPr>
            <a:spLocks noGrp="1"/>
          </p:cNvSpPr>
          <p:nvPr>
            <p:ph type="body" idx="1"/>
          </p:nvPr>
        </p:nvSpPr>
        <p:spPr>
          <a:xfrm>
            <a:off x="949325" y="1204913"/>
            <a:ext cx="7707313" cy="5018087"/>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4">
            <a:extLst>
              <a:ext uri="{FF2B5EF4-FFF2-40B4-BE49-F238E27FC236}">
                <a16:creationId xmlns:a16="http://schemas.microsoft.com/office/drawing/2014/main" id="{47ACDB50-762A-B848-9F65-C87E0E8B61C0}"/>
              </a:ext>
            </a:extLst>
          </p:cNvPr>
          <p:cNvSpPr>
            <a:spLocks noGrp="1"/>
          </p:cNvSpPr>
          <p:nvPr>
            <p:ph type="sldNum" sz="quarter" idx="4"/>
          </p:nvPr>
        </p:nvSpPr>
        <p:spPr>
          <a:xfrm>
            <a:off x="109538" y="6415088"/>
            <a:ext cx="846137" cy="363537"/>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latin typeface="Arial" panose="020B0604020202020204" pitchFamily="34" charset="0"/>
              </a:defRPr>
            </a:lvl1pPr>
          </a:lstStyle>
          <a:p>
            <a:fld id="{29E560F5-F558-1345-8007-5A7F3E19CCF7}" type="slidenum">
              <a:rPr lang="en-US" altLang="en-US"/>
              <a:pPr/>
              <a:t>‹#›</a:t>
            </a:fld>
            <a:endParaRPr lang="en-US" altLang="en-US"/>
          </a:p>
        </p:txBody>
      </p:sp>
      <p:sp>
        <p:nvSpPr>
          <p:cNvPr id="10" name="Rectangle 9">
            <a:extLst>
              <a:ext uri="{FF2B5EF4-FFF2-40B4-BE49-F238E27FC236}">
                <a16:creationId xmlns:a16="http://schemas.microsoft.com/office/drawing/2014/main" id="{562030EE-C18E-E54D-8859-29E685B55642}"/>
              </a:ext>
            </a:extLst>
          </p:cNvPr>
          <p:cNvSpPr/>
          <p:nvPr/>
        </p:nvSpPr>
        <p:spPr>
          <a:xfrm>
            <a:off x="0" y="0"/>
            <a:ext cx="457200" cy="6867525"/>
          </a:xfrm>
          <a:prstGeom prst="rect">
            <a:avLst/>
          </a:prstGeom>
          <a:solidFill>
            <a:srgbClr val="8C1515"/>
          </a:solidFill>
          <a:ln>
            <a:solidFill>
              <a:srgbClr val="8C151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Arial"/>
            </a:endParaRPr>
          </a:p>
        </p:txBody>
      </p:sp>
      <p:pic>
        <p:nvPicPr>
          <p:cNvPr id="1030" name="Picture 10" title="Stanford University">
            <a:extLst>
              <a:ext uri="{FF2B5EF4-FFF2-40B4-BE49-F238E27FC236}">
                <a16:creationId xmlns:a16="http://schemas.microsoft.com/office/drawing/2014/main" id="{8BFDB161-C114-5F40-93CE-BE780A2F89FD}"/>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46888" y="6475413"/>
            <a:ext cx="1817687" cy="223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Lst>
  <p:transition spd="slow">
    <p:fade/>
  </p:transition>
  <p:hf hdr="0" ftr="0" dt="0"/>
  <p:txStyles>
    <p:titleStyle>
      <a:lvl1pPr algn="l" defTabSz="457200" rtl="0" eaLnBrk="1" fontAlgn="base" hangingPunct="1">
        <a:lnSpc>
          <a:spcPct val="85000"/>
        </a:lnSpc>
        <a:spcBef>
          <a:spcPct val="0"/>
        </a:spcBef>
        <a:spcAft>
          <a:spcPct val="0"/>
        </a:spcAft>
        <a:defRPr sz="2400" kern="1200">
          <a:solidFill>
            <a:schemeClr val="bg2"/>
          </a:solidFill>
          <a:latin typeface="Arial"/>
          <a:ea typeface="ＭＳ Ｐゴシック" charset="0"/>
          <a:cs typeface="ＭＳ Ｐゴシック" charset="0"/>
        </a:defRPr>
      </a:lvl1pPr>
      <a:lvl2pPr algn="l" defTabSz="457200" rtl="0" eaLnBrk="1" fontAlgn="base" hangingPunct="1">
        <a:lnSpc>
          <a:spcPct val="85000"/>
        </a:lnSpc>
        <a:spcBef>
          <a:spcPct val="0"/>
        </a:spcBef>
        <a:spcAft>
          <a:spcPct val="0"/>
        </a:spcAft>
        <a:defRPr sz="2400">
          <a:solidFill>
            <a:schemeClr val="bg2"/>
          </a:solidFill>
          <a:latin typeface="Arial" charset="0"/>
          <a:ea typeface="ＭＳ Ｐゴシック" charset="0"/>
          <a:cs typeface="ＭＳ Ｐゴシック" charset="0"/>
        </a:defRPr>
      </a:lvl2pPr>
      <a:lvl3pPr algn="l" defTabSz="457200" rtl="0" eaLnBrk="1" fontAlgn="base" hangingPunct="1">
        <a:lnSpc>
          <a:spcPct val="85000"/>
        </a:lnSpc>
        <a:spcBef>
          <a:spcPct val="0"/>
        </a:spcBef>
        <a:spcAft>
          <a:spcPct val="0"/>
        </a:spcAft>
        <a:defRPr sz="2400">
          <a:solidFill>
            <a:schemeClr val="bg2"/>
          </a:solidFill>
          <a:latin typeface="Arial" charset="0"/>
          <a:ea typeface="ＭＳ Ｐゴシック" charset="0"/>
          <a:cs typeface="ＭＳ Ｐゴシック" charset="0"/>
        </a:defRPr>
      </a:lvl3pPr>
      <a:lvl4pPr algn="l" defTabSz="457200" rtl="0" eaLnBrk="1" fontAlgn="base" hangingPunct="1">
        <a:lnSpc>
          <a:spcPct val="85000"/>
        </a:lnSpc>
        <a:spcBef>
          <a:spcPct val="0"/>
        </a:spcBef>
        <a:spcAft>
          <a:spcPct val="0"/>
        </a:spcAft>
        <a:defRPr sz="2400">
          <a:solidFill>
            <a:schemeClr val="bg2"/>
          </a:solidFill>
          <a:latin typeface="Arial" charset="0"/>
          <a:ea typeface="ＭＳ Ｐゴシック" charset="0"/>
          <a:cs typeface="ＭＳ Ｐゴシック" charset="0"/>
        </a:defRPr>
      </a:lvl4pPr>
      <a:lvl5pPr algn="l" defTabSz="457200" rtl="0" eaLnBrk="1" fontAlgn="base" hangingPunct="1">
        <a:lnSpc>
          <a:spcPct val="85000"/>
        </a:lnSpc>
        <a:spcBef>
          <a:spcPct val="0"/>
        </a:spcBef>
        <a:spcAft>
          <a:spcPct val="0"/>
        </a:spcAft>
        <a:defRPr sz="2400">
          <a:solidFill>
            <a:schemeClr val="bg2"/>
          </a:solidFill>
          <a:latin typeface="Arial" charset="0"/>
          <a:ea typeface="ＭＳ Ｐゴシック" charset="0"/>
          <a:cs typeface="ＭＳ Ｐゴシック" charset="0"/>
        </a:defRPr>
      </a:lvl5pPr>
      <a:lvl6pPr marL="457200" algn="l" defTabSz="457200"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6pPr>
      <a:lvl7pPr marL="914400" algn="l" defTabSz="457200"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7pPr>
      <a:lvl8pPr marL="1371600" algn="l" defTabSz="457200"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8pPr>
      <a:lvl9pPr marL="1828800" algn="l" defTabSz="457200"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Clr>
          <a:schemeClr val="bg2"/>
        </a:buClr>
        <a:buFont typeface="Wingdings" pitchFamily="2" charset="2"/>
        <a:defRPr kern="1200" spc="20">
          <a:solidFill>
            <a:schemeClr val="tx1"/>
          </a:solidFill>
          <a:latin typeface="Arial"/>
          <a:ea typeface="ＭＳ Ｐゴシック" charset="0"/>
          <a:cs typeface="ＭＳ Ｐゴシック" charset="0"/>
        </a:defRPr>
      </a:lvl1pPr>
      <a:lvl2pPr marL="288925" indent="-288925" algn="l" defTabSz="457200" rtl="0" eaLnBrk="1" fontAlgn="base" hangingPunct="1">
        <a:spcBef>
          <a:spcPct val="20000"/>
        </a:spcBef>
        <a:spcAft>
          <a:spcPct val="0"/>
        </a:spcAft>
        <a:buClr>
          <a:schemeClr val="bg2"/>
        </a:buClr>
        <a:buFont typeface="Wingdings" pitchFamily="2" charset="2"/>
        <a:buChar char="§"/>
        <a:defRPr kern="1200">
          <a:solidFill>
            <a:srgbClr val="595959"/>
          </a:solidFill>
          <a:latin typeface="Arial"/>
          <a:ea typeface="ＭＳ Ｐゴシック" charset="0"/>
          <a:cs typeface="+mn-cs"/>
        </a:defRPr>
      </a:lvl2pPr>
      <a:lvl3pPr marL="569913" indent="-225425" algn="l" defTabSz="457200" rtl="0" eaLnBrk="1" fontAlgn="base" hangingPunct="1">
        <a:spcBef>
          <a:spcPct val="20000"/>
        </a:spcBef>
        <a:spcAft>
          <a:spcPct val="0"/>
        </a:spcAft>
        <a:buClr>
          <a:schemeClr val="bg2"/>
        </a:buClr>
        <a:buSzPct val="102000"/>
        <a:buFont typeface="Source Sans Pro" panose="020B0503030403020204" pitchFamily="34" charset="77"/>
        <a:buChar char="›"/>
        <a:defRPr kern="1200">
          <a:solidFill>
            <a:srgbClr val="595959"/>
          </a:solidFill>
          <a:latin typeface="Arial"/>
          <a:ea typeface="ＭＳ Ｐゴシック" charset="0"/>
          <a:cs typeface="+mn-cs"/>
        </a:defRPr>
      </a:lvl3pPr>
      <a:lvl4pPr marL="914400" indent="-227013" algn="l" defTabSz="457200" rtl="0" eaLnBrk="1" fontAlgn="base" hangingPunct="1">
        <a:spcBef>
          <a:spcPct val="20000"/>
        </a:spcBef>
        <a:spcAft>
          <a:spcPct val="0"/>
        </a:spcAft>
        <a:buClr>
          <a:schemeClr val="bg2"/>
        </a:buClr>
        <a:buFont typeface="Arial" panose="020B0604020202020204" pitchFamily="34" charset="0"/>
        <a:buChar char="•"/>
        <a:defRPr kern="1200">
          <a:solidFill>
            <a:srgbClr val="595959"/>
          </a:solidFill>
          <a:latin typeface="Arial"/>
          <a:ea typeface="ＭＳ Ｐゴシック" charset="0"/>
          <a:cs typeface="+mn-cs"/>
        </a:defRPr>
      </a:lvl4pPr>
      <a:lvl5pPr marL="1258888" indent="-227013" algn="l" defTabSz="457200" rtl="0" eaLnBrk="1" fontAlgn="base" hangingPunct="1">
        <a:spcBef>
          <a:spcPct val="20000"/>
        </a:spcBef>
        <a:spcAft>
          <a:spcPct val="0"/>
        </a:spcAft>
        <a:buClr>
          <a:schemeClr val="bg2"/>
        </a:buClr>
        <a:buFont typeface="Source Sans Pro" panose="020B0503030403020204" pitchFamily="34" charset="77"/>
        <a:buChar char="–"/>
        <a:defRPr kern="1200">
          <a:solidFill>
            <a:srgbClr val="595959"/>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2">
            <a:extLst>
              <a:ext uri="{FF2B5EF4-FFF2-40B4-BE49-F238E27FC236}">
                <a16:creationId xmlns:a16="http://schemas.microsoft.com/office/drawing/2014/main" id="{358549F5-7187-0A48-87B2-015B0D3C146F}"/>
              </a:ext>
            </a:extLst>
          </p:cNvPr>
          <p:cNvSpPr>
            <a:spLocks noGrp="1"/>
          </p:cNvSpPr>
          <p:nvPr>
            <p:ph type="title"/>
          </p:nvPr>
        </p:nvSpPr>
        <p:spPr bwMode="auto">
          <a:xfrm>
            <a:off x="949325" y="479425"/>
            <a:ext cx="770731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bodyPr>
          <a:lstStyle/>
          <a:p>
            <a:pPr lvl="0"/>
            <a:r>
              <a:rPr lang="en-US" altLang="en-US"/>
              <a:t>Click to edit Master title style</a:t>
            </a:r>
          </a:p>
        </p:txBody>
      </p:sp>
      <p:sp>
        <p:nvSpPr>
          <p:cNvPr id="4" name="Text Placeholder 3">
            <a:extLst>
              <a:ext uri="{FF2B5EF4-FFF2-40B4-BE49-F238E27FC236}">
                <a16:creationId xmlns:a16="http://schemas.microsoft.com/office/drawing/2014/main" id="{F8C47748-1E3F-2143-ADE6-73C651E93FB5}"/>
              </a:ext>
            </a:extLst>
          </p:cNvPr>
          <p:cNvSpPr>
            <a:spLocks noGrp="1"/>
          </p:cNvSpPr>
          <p:nvPr>
            <p:ph type="body" idx="1"/>
          </p:nvPr>
        </p:nvSpPr>
        <p:spPr>
          <a:xfrm>
            <a:off x="949325" y="1204913"/>
            <a:ext cx="7707313" cy="5018087"/>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a:extLst>
              <a:ext uri="{FF2B5EF4-FFF2-40B4-BE49-F238E27FC236}">
                <a16:creationId xmlns:a16="http://schemas.microsoft.com/office/drawing/2014/main" id="{B782F117-2039-AD4E-BF1F-40A618DB0E38}"/>
              </a:ext>
            </a:extLst>
          </p:cNvPr>
          <p:cNvSpPr>
            <a:spLocks noGrp="1"/>
          </p:cNvSpPr>
          <p:nvPr>
            <p:ph type="sldNum" sz="quarter" idx="4"/>
          </p:nvPr>
        </p:nvSpPr>
        <p:spPr>
          <a:xfrm>
            <a:off x="109538" y="6415088"/>
            <a:ext cx="846137" cy="363537"/>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latin typeface="Arial" panose="020B0604020202020204" pitchFamily="34" charset="0"/>
              </a:defRPr>
            </a:lvl1pPr>
          </a:lstStyle>
          <a:p>
            <a:fld id="{D0B85EF9-C608-FC4E-9F83-A0B5A980353C}" type="slidenum">
              <a:rPr lang="en-US" altLang="en-US"/>
              <a:pPr/>
              <a:t>‹#›</a:t>
            </a:fld>
            <a:endParaRPr lang="en-US" altLang="en-US"/>
          </a:p>
        </p:txBody>
      </p:sp>
      <p:sp>
        <p:nvSpPr>
          <p:cNvPr id="7" name="Rectangle 6">
            <a:extLst>
              <a:ext uri="{FF2B5EF4-FFF2-40B4-BE49-F238E27FC236}">
                <a16:creationId xmlns:a16="http://schemas.microsoft.com/office/drawing/2014/main" id="{BAC0CF09-E41C-704F-A467-15ED6F4624D1}"/>
              </a:ext>
            </a:extLst>
          </p:cNvPr>
          <p:cNvSpPr/>
          <p:nvPr/>
        </p:nvSpPr>
        <p:spPr>
          <a:xfrm>
            <a:off x="-11113" y="0"/>
            <a:ext cx="9155113" cy="457200"/>
          </a:xfrm>
          <a:prstGeom prst="rect">
            <a:avLst/>
          </a:prstGeom>
          <a:solidFill>
            <a:schemeClr val="bg2"/>
          </a:solidFill>
          <a:ln>
            <a:solidFill>
              <a:srgbClr val="8C151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8C1515"/>
              </a:solidFill>
              <a:latin typeface="Arial"/>
            </a:endParaRPr>
          </a:p>
        </p:txBody>
      </p:sp>
      <p:pic>
        <p:nvPicPr>
          <p:cNvPr id="5126" name="Picture 10" title="Stanford University">
            <a:extLst>
              <a:ext uri="{FF2B5EF4-FFF2-40B4-BE49-F238E27FC236}">
                <a16:creationId xmlns:a16="http://schemas.microsoft.com/office/drawing/2014/main" id="{06583093-FC40-2C42-AACC-E868F53C120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46888" y="6475413"/>
            <a:ext cx="1817687" cy="223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Lst>
  <p:transition spd="slow">
    <p:fade/>
  </p:transition>
  <p:hf hdr="0" ftr="0" dt="0"/>
  <p:txStyles>
    <p:titleStyle>
      <a:lvl1pPr algn="l" defTabSz="457200" rtl="0" eaLnBrk="0" fontAlgn="base" hangingPunct="0">
        <a:lnSpc>
          <a:spcPct val="85000"/>
        </a:lnSpc>
        <a:spcBef>
          <a:spcPct val="0"/>
        </a:spcBef>
        <a:spcAft>
          <a:spcPct val="0"/>
        </a:spcAft>
        <a:defRPr sz="2400" kern="1200">
          <a:solidFill>
            <a:schemeClr val="bg2"/>
          </a:solidFill>
          <a:latin typeface="Arial"/>
          <a:ea typeface="ＭＳ Ｐゴシック" charset="0"/>
          <a:cs typeface="ＭＳ Ｐゴシック" charset="0"/>
        </a:defRPr>
      </a:lvl1pPr>
      <a:lvl2pPr algn="l" defTabSz="457200" rtl="0" eaLnBrk="0" fontAlgn="base" hangingPunct="0">
        <a:lnSpc>
          <a:spcPct val="85000"/>
        </a:lnSpc>
        <a:spcBef>
          <a:spcPct val="0"/>
        </a:spcBef>
        <a:spcAft>
          <a:spcPct val="0"/>
        </a:spcAft>
        <a:defRPr sz="2400">
          <a:solidFill>
            <a:schemeClr val="bg2"/>
          </a:solidFill>
          <a:latin typeface="Arial" charset="0"/>
          <a:ea typeface="ＭＳ Ｐゴシック" charset="0"/>
          <a:cs typeface="ＭＳ Ｐゴシック" charset="0"/>
        </a:defRPr>
      </a:lvl2pPr>
      <a:lvl3pPr algn="l" defTabSz="457200" rtl="0" eaLnBrk="0" fontAlgn="base" hangingPunct="0">
        <a:lnSpc>
          <a:spcPct val="85000"/>
        </a:lnSpc>
        <a:spcBef>
          <a:spcPct val="0"/>
        </a:spcBef>
        <a:spcAft>
          <a:spcPct val="0"/>
        </a:spcAft>
        <a:defRPr sz="2400">
          <a:solidFill>
            <a:schemeClr val="bg2"/>
          </a:solidFill>
          <a:latin typeface="Arial" charset="0"/>
          <a:ea typeface="ＭＳ Ｐゴシック" charset="0"/>
          <a:cs typeface="ＭＳ Ｐゴシック" charset="0"/>
        </a:defRPr>
      </a:lvl3pPr>
      <a:lvl4pPr algn="l" defTabSz="457200" rtl="0" eaLnBrk="0" fontAlgn="base" hangingPunct="0">
        <a:lnSpc>
          <a:spcPct val="85000"/>
        </a:lnSpc>
        <a:spcBef>
          <a:spcPct val="0"/>
        </a:spcBef>
        <a:spcAft>
          <a:spcPct val="0"/>
        </a:spcAft>
        <a:defRPr sz="2400">
          <a:solidFill>
            <a:schemeClr val="bg2"/>
          </a:solidFill>
          <a:latin typeface="Arial" charset="0"/>
          <a:ea typeface="ＭＳ Ｐゴシック" charset="0"/>
          <a:cs typeface="ＭＳ Ｐゴシック" charset="0"/>
        </a:defRPr>
      </a:lvl4pPr>
      <a:lvl5pPr algn="l" defTabSz="457200" rtl="0" eaLnBrk="0" fontAlgn="base" hangingPunct="0">
        <a:lnSpc>
          <a:spcPct val="85000"/>
        </a:lnSpc>
        <a:spcBef>
          <a:spcPct val="0"/>
        </a:spcBef>
        <a:spcAft>
          <a:spcPct val="0"/>
        </a:spcAft>
        <a:defRPr sz="2400">
          <a:solidFill>
            <a:schemeClr val="bg2"/>
          </a:solidFill>
          <a:latin typeface="Arial" charset="0"/>
          <a:ea typeface="ＭＳ Ｐゴシック" charset="0"/>
          <a:cs typeface="ＭＳ Ｐゴシック" charset="0"/>
        </a:defRPr>
      </a:lvl5pPr>
      <a:lvl6pPr marL="457200" algn="l" defTabSz="457200" rtl="0" fontAlgn="base">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6pPr>
      <a:lvl7pPr marL="914400" algn="l" defTabSz="457200" rtl="0" fontAlgn="base">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7pPr>
      <a:lvl8pPr marL="1371600" algn="l" defTabSz="457200" rtl="0" fontAlgn="base">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8pPr>
      <a:lvl9pPr marL="1828800" algn="l" defTabSz="457200" rtl="0" fontAlgn="base">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defRPr kern="1200" cap="small" spc="20">
          <a:solidFill>
            <a:schemeClr val="tx1"/>
          </a:solidFill>
          <a:latin typeface="Arial"/>
          <a:ea typeface="ＭＳ Ｐゴシック" charset="0"/>
          <a:cs typeface="ＭＳ Ｐゴシック" charset="0"/>
        </a:defRPr>
      </a:lvl1pPr>
      <a:lvl2pPr marL="288925" indent="-288925" algn="l" defTabSz="457200" rtl="0" eaLnBrk="0" fontAlgn="base" hangingPunct="0">
        <a:spcBef>
          <a:spcPct val="20000"/>
        </a:spcBef>
        <a:spcAft>
          <a:spcPct val="0"/>
        </a:spcAft>
        <a:buClr>
          <a:schemeClr val="bg2"/>
        </a:buClr>
        <a:buFont typeface="Wingdings" pitchFamily="2" charset="2"/>
        <a:buChar char="§"/>
        <a:defRPr kern="1200">
          <a:solidFill>
            <a:srgbClr val="595959"/>
          </a:solidFill>
          <a:latin typeface="Arial"/>
          <a:ea typeface="ＭＳ Ｐゴシック" charset="0"/>
          <a:cs typeface="+mn-cs"/>
        </a:defRPr>
      </a:lvl2pPr>
      <a:lvl3pPr marL="569913" indent="-225425" algn="l" defTabSz="457200" rtl="0" eaLnBrk="0" fontAlgn="base" hangingPunct="0">
        <a:spcBef>
          <a:spcPct val="20000"/>
        </a:spcBef>
        <a:spcAft>
          <a:spcPct val="0"/>
        </a:spcAft>
        <a:buClr>
          <a:schemeClr val="bg2"/>
        </a:buClr>
        <a:buSzPct val="102000"/>
        <a:buFont typeface="Source Sans Pro" panose="020B0503030403020204" pitchFamily="34" charset="77"/>
        <a:buChar char="›"/>
        <a:defRPr kern="1200">
          <a:solidFill>
            <a:srgbClr val="595959"/>
          </a:solidFill>
          <a:latin typeface="Arial"/>
          <a:ea typeface="ＭＳ Ｐゴシック" charset="0"/>
          <a:cs typeface="+mn-cs"/>
        </a:defRPr>
      </a:lvl3pPr>
      <a:lvl4pPr marL="914400" indent="-227013" algn="l" defTabSz="457200" rtl="0" eaLnBrk="0" fontAlgn="base" hangingPunct="0">
        <a:spcBef>
          <a:spcPct val="20000"/>
        </a:spcBef>
        <a:spcAft>
          <a:spcPct val="0"/>
        </a:spcAft>
        <a:buClr>
          <a:schemeClr val="bg2"/>
        </a:buClr>
        <a:buFont typeface="Arial" panose="020B0604020202020204" pitchFamily="34" charset="0"/>
        <a:buChar char="•"/>
        <a:defRPr kern="1200">
          <a:solidFill>
            <a:srgbClr val="595959"/>
          </a:solidFill>
          <a:latin typeface="Arial"/>
          <a:ea typeface="ＭＳ Ｐゴシック" charset="0"/>
          <a:cs typeface="+mn-cs"/>
        </a:defRPr>
      </a:lvl4pPr>
      <a:lvl5pPr marL="1258888" indent="-227013" algn="l" defTabSz="457200" rtl="0" eaLnBrk="0" fontAlgn="base" hangingPunct="0">
        <a:spcBef>
          <a:spcPct val="20000"/>
        </a:spcBef>
        <a:spcAft>
          <a:spcPct val="0"/>
        </a:spcAft>
        <a:buClr>
          <a:schemeClr val="bg2"/>
        </a:buClr>
        <a:buFont typeface="Source Sans Pro" panose="020B0503030403020204" pitchFamily="34" charset="77"/>
        <a:buChar char="–"/>
        <a:defRPr kern="1200">
          <a:solidFill>
            <a:srgbClr val="595959"/>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diagramcenter.org/general-guidelines-final-draft.html#2"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ebaim.org/techniques/alttex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a16="http://schemas.microsoft.com/office/drawing/2014/main" id="{D6825D91-44A6-1248-9D2B-58D4FBFE51D3}"/>
              </a:ext>
            </a:extLst>
          </p:cNvPr>
          <p:cNvSpPr>
            <a:spLocks noGrp="1"/>
          </p:cNvSpPr>
          <p:nvPr>
            <p:ph type="ctrTitle"/>
          </p:nvPr>
        </p:nvSpPr>
        <p:spPr>
          <a:xfrm>
            <a:off x="0" y="1761881"/>
            <a:ext cx="9144000" cy="823913"/>
          </a:xfrm>
        </p:spPr>
        <p:txBody>
          <a:bodyPr/>
          <a:lstStyle/>
          <a:p>
            <a:r>
              <a:rPr lang="en-US" altLang="en-US" dirty="0">
                <a:latin typeface="Arial" panose="020B0604020202020204" pitchFamily="34" charset="0"/>
                <a:ea typeface="ＭＳ Ｐゴシック" panose="020B0600070205080204" pitchFamily="34" charset="-128"/>
              </a:rPr>
              <a:t>Writing Effective Alternative Text</a:t>
            </a:r>
          </a:p>
        </p:txBody>
      </p:sp>
      <p:sp>
        <p:nvSpPr>
          <p:cNvPr id="3" name="Text Placeholder 2">
            <a:extLst>
              <a:ext uri="{FF2B5EF4-FFF2-40B4-BE49-F238E27FC236}">
                <a16:creationId xmlns:a16="http://schemas.microsoft.com/office/drawing/2014/main" id="{BCA142BD-8BB9-214C-83C7-256AA4CB4D9C}"/>
              </a:ext>
            </a:extLst>
          </p:cNvPr>
          <p:cNvSpPr>
            <a:spLocks noGrp="1"/>
          </p:cNvSpPr>
          <p:nvPr>
            <p:ph type="body" sz="quarter" idx="18"/>
          </p:nvPr>
        </p:nvSpPr>
        <p:spPr>
          <a:xfrm>
            <a:off x="0" y="2803489"/>
            <a:ext cx="9144000" cy="1842651"/>
          </a:xfrm>
          <a:ln>
            <a:noFill/>
          </a:ln>
        </p:spPr>
        <p:txBody>
          <a:bodyPr/>
          <a:lstStyle/>
          <a:p>
            <a:pPr marL="0" indent="0" fontAlgn="auto">
              <a:spcAft>
                <a:spcPts val="0"/>
              </a:spcAft>
              <a:buFont typeface="Wingdings" charset="0"/>
              <a:buNone/>
              <a:defRPr/>
            </a:pPr>
            <a:r>
              <a:rPr lang="en-US" dirty="0">
                <a:solidFill>
                  <a:schemeClr val="tx1"/>
                </a:solidFill>
              </a:rPr>
              <a:t>Robin Cole</a:t>
            </a:r>
          </a:p>
          <a:p>
            <a:pPr marL="0" indent="0" fontAlgn="auto">
              <a:spcAft>
                <a:spcPts val="0"/>
              </a:spcAft>
              <a:buFont typeface="Wingdings" charset="0"/>
              <a:buNone/>
              <a:defRPr/>
            </a:pPr>
            <a:r>
              <a:rPr lang="en-US" dirty="0">
                <a:solidFill>
                  <a:schemeClr val="tx1"/>
                </a:solidFill>
              </a:rPr>
              <a:t>Alternate Format Manager</a:t>
            </a:r>
          </a:p>
          <a:p>
            <a:pPr marL="0" indent="0" fontAlgn="auto">
              <a:spcAft>
                <a:spcPts val="0"/>
              </a:spcAft>
              <a:buFont typeface="Wingdings" charset="0"/>
              <a:buNone/>
              <a:defRPr/>
            </a:pPr>
            <a:r>
              <a:rPr lang="en-US" dirty="0">
                <a:solidFill>
                  <a:schemeClr val="tx1"/>
                </a:solidFill>
              </a:rPr>
              <a:t>Office of Accessible Education</a:t>
            </a:r>
          </a:p>
          <a:p>
            <a:pPr marL="0" indent="0" fontAlgn="auto">
              <a:spcAft>
                <a:spcPts val="0"/>
              </a:spcAft>
              <a:buFont typeface="Wingdings" charset="0"/>
              <a:buNone/>
              <a:defRPr/>
            </a:pPr>
            <a:r>
              <a:rPr lang="en-US" dirty="0">
                <a:solidFill>
                  <a:schemeClr val="tx1"/>
                </a:solidFill>
              </a:rPr>
              <a:t>Stanford University</a:t>
            </a:r>
          </a:p>
          <a:p>
            <a:pPr marL="0" indent="0" fontAlgn="auto">
              <a:spcAft>
                <a:spcPts val="0"/>
              </a:spcAft>
              <a:buFont typeface="Wingdings" charset="0"/>
              <a:buNone/>
              <a:defRPr/>
            </a:pPr>
            <a:r>
              <a:rPr lang="en-US" dirty="0" err="1">
                <a:solidFill>
                  <a:schemeClr val="tx1"/>
                </a:solidFill>
              </a:rPr>
              <a:t>rlcole@Stanford.edu</a:t>
            </a:r>
            <a:endParaRPr lang="en-US" dirty="0">
              <a:solidFill>
                <a:schemeClr val="tx1"/>
              </a:solidFil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76B2A-7108-FC4E-A0FC-F982CFED417E}"/>
              </a:ext>
            </a:extLst>
          </p:cNvPr>
          <p:cNvSpPr>
            <a:spLocks noGrp="1"/>
          </p:cNvSpPr>
          <p:nvPr>
            <p:ph type="title"/>
          </p:nvPr>
        </p:nvSpPr>
        <p:spPr/>
        <p:txBody>
          <a:bodyPr/>
          <a:lstStyle/>
          <a:p>
            <a:r>
              <a:rPr lang="en-US" dirty="0"/>
              <a:t>Focus on Meaning</a:t>
            </a:r>
          </a:p>
        </p:txBody>
      </p:sp>
      <p:sp>
        <p:nvSpPr>
          <p:cNvPr id="3" name="Content Placeholder 2">
            <a:extLst>
              <a:ext uri="{FF2B5EF4-FFF2-40B4-BE49-F238E27FC236}">
                <a16:creationId xmlns:a16="http://schemas.microsoft.com/office/drawing/2014/main" id="{FFA24EB2-909C-9143-85AC-8A7799606C89}"/>
              </a:ext>
            </a:extLst>
          </p:cNvPr>
          <p:cNvSpPr>
            <a:spLocks noGrp="1"/>
          </p:cNvSpPr>
          <p:nvPr>
            <p:ph sz="quarter" idx="10"/>
          </p:nvPr>
        </p:nvSpPr>
        <p:spPr>
          <a:xfrm>
            <a:off x="1384663" y="1443596"/>
            <a:ext cx="7167475" cy="1116724"/>
          </a:xfrm>
        </p:spPr>
        <p:txBody>
          <a:bodyPr>
            <a:normAutofit fontScale="92500"/>
          </a:bodyPr>
          <a:lstStyle/>
          <a:p>
            <a:pPr>
              <a:buFont typeface="Arial" panose="020B0604020202020204" pitchFamily="34" charset="0"/>
              <a:buChar char="•"/>
            </a:pPr>
            <a:r>
              <a:rPr lang="en-US" dirty="0"/>
              <a:t>Avoid the common mistake of describing the appearance of symbols.</a:t>
            </a:r>
          </a:p>
          <a:p>
            <a:pPr>
              <a:buFont typeface="Arial" panose="020B0604020202020204" pitchFamily="34" charset="0"/>
              <a:buChar char="•"/>
            </a:pPr>
            <a:r>
              <a:rPr lang="en-US" dirty="0"/>
              <a:t>Instead focus on the meaning, as that’s the most important information to relay.</a:t>
            </a:r>
          </a:p>
        </p:txBody>
      </p:sp>
      <p:pic>
        <p:nvPicPr>
          <p:cNvPr id="5" name="Picture 4">
            <a:extLst>
              <a:ext uri="{FF2B5EF4-FFF2-40B4-BE49-F238E27FC236}">
                <a16:creationId xmlns:a16="http://schemas.microsoft.com/office/drawing/2014/main" id="{A5AD7379-E725-FE4D-ACAE-9DEB318B2091}"/>
              </a:ext>
            </a:extLst>
          </p:cNvPr>
          <p:cNvPicPr>
            <a:picLocks noChangeAspect="1"/>
          </p:cNvPicPr>
          <p:nvPr/>
        </p:nvPicPr>
        <p:blipFill>
          <a:blip r:embed="rId2"/>
          <a:stretch>
            <a:fillRect/>
          </a:stretch>
        </p:blipFill>
        <p:spPr>
          <a:xfrm>
            <a:off x="1384663" y="3125289"/>
            <a:ext cx="2595880" cy="3040380"/>
          </a:xfrm>
          <a:prstGeom prst="rect">
            <a:avLst/>
          </a:prstGeom>
        </p:spPr>
      </p:pic>
      <p:sp>
        <p:nvSpPr>
          <p:cNvPr id="6" name="TextBox 5">
            <a:extLst>
              <a:ext uri="{FF2B5EF4-FFF2-40B4-BE49-F238E27FC236}">
                <a16:creationId xmlns:a16="http://schemas.microsoft.com/office/drawing/2014/main" id="{19166E51-AA88-D14B-9A17-6B47BA7D4D37}"/>
              </a:ext>
            </a:extLst>
          </p:cNvPr>
          <p:cNvSpPr txBox="1"/>
          <p:nvPr/>
        </p:nvSpPr>
        <p:spPr>
          <a:xfrm>
            <a:off x="4336868" y="3086100"/>
            <a:ext cx="4506685"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Avoid saying “ball labeled with a plus sign”  - call is “a positron”.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Use “gamma ray” rather than “a squiggly arrow labeled with a funky y”.</a:t>
            </a:r>
          </a:p>
        </p:txBody>
      </p:sp>
    </p:spTree>
    <p:extLst>
      <p:ext uri="{BB962C8B-B14F-4D97-AF65-F5344CB8AC3E}">
        <p14:creationId xmlns:p14="http://schemas.microsoft.com/office/powerpoint/2010/main" val="3022329730"/>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C4D8E7D-72E9-C644-81E6-322E1F230089}"/>
              </a:ext>
            </a:extLst>
          </p:cNvPr>
          <p:cNvSpPr>
            <a:spLocks noGrp="1"/>
          </p:cNvSpPr>
          <p:nvPr>
            <p:ph type="title"/>
          </p:nvPr>
        </p:nvSpPr>
        <p:spPr>
          <a:xfrm>
            <a:off x="948776" y="479388"/>
            <a:ext cx="7707862" cy="650699"/>
          </a:xfrm>
        </p:spPr>
        <p:txBody>
          <a:bodyPr/>
          <a:lstStyle/>
          <a:p>
            <a:r>
              <a:rPr lang="en-US" dirty="0"/>
              <a:t>Go from the General to the Specific</a:t>
            </a:r>
          </a:p>
        </p:txBody>
      </p:sp>
      <p:sp>
        <p:nvSpPr>
          <p:cNvPr id="7" name="Content Placeholder 2">
            <a:extLst>
              <a:ext uri="{FF2B5EF4-FFF2-40B4-BE49-F238E27FC236}">
                <a16:creationId xmlns:a16="http://schemas.microsoft.com/office/drawing/2014/main" id="{8D3A47A5-8841-354D-8DC0-55A6F20713FF}"/>
              </a:ext>
            </a:extLst>
          </p:cNvPr>
          <p:cNvSpPr>
            <a:spLocks noGrp="1"/>
          </p:cNvSpPr>
          <p:nvPr>
            <p:ph sz="quarter" idx="10"/>
          </p:nvPr>
        </p:nvSpPr>
        <p:spPr>
          <a:xfrm>
            <a:off x="1268022" y="1326382"/>
            <a:ext cx="5735679" cy="4853354"/>
          </a:xfrm>
        </p:spPr>
        <p:txBody>
          <a:bodyPr/>
          <a:lstStyle/>
          <a:p>
            <a:pPr lvl="1">
              <a:buFont typeface="Arial" panose="020B0604020202020204" pitchFamily="34" charset="0"/>
              <a:buChar char="•"/>
            </a:pPr>
            <a:r>
              <a:rPr lang="en-US" dirty="0"/>
              <a:t>Start with high-level content then drill down to details</a:t>
            </a:r>
          </a:p>
        </p:txBody>
      </p:sp>
      <p:pic>
        <p:nvPicPr>
          <p:cNvPr id="2" name="Picture 1">
            <a:extLst>
              <a:ext uri="{FF2B5EF4-FFF2-40B4-BE49-F238E27FC236}">
                <a16:creationId xmlns:a16="http://schemas.microsoft.com/office/drawing/2014/main" id="{F5BAFBA8-18C1-C646-991E-332DE9834A57}"/>
              </a:ext>
            </a:extLst>
          </p:cNvPr>
          <p:cNvPicPr>
            <a:picLocks noChangeAspect="1"/>
          </p:cNvPicPr>
          <p:nvPr/>
        </p:nvPicPr>
        <p:blipFill>
          <a:blip r:embed="rId2"/>
          <a:stretch>
            <a:fillRect/>
          </a:stretch>
        </p:blipFill>
        <p:spPr>
          <a:xfrm>
            <a:off x="948776" y="2146789"/>
            <a:ext cx="2857500" cy="2247900"/>
          </a:xfrm>
          <a:prstGeom prst="rect">
            <a:avLst/>
          </a:prstGeom>
        </p:spPr>
      </p:pic>
      <p:sp>
        <p:nvSpPr>
          <p:cNvPr id="3" name="TextBox 2">
            <a:extLst>
              <a:ext uri="{FF2B5EF4-FFF2-40B4-BE49-F238E27FC236}">
                <a16:creationId xmlns:a16="http://schemas.microsoft.com/office/drawing/2014/main" id="{85EDFA44-738C-3B48-9534-05013D6DA06A}"/>
              </a:ext>
            </a:extLst>
          </p:cNvPr>
          <p:cNvSpPr txBox="1"/>
          <p:nvPr/>
        </p:nvSpPr>
        <p:spPr>
          <a:xfrm>
            <a:off x="4125522" y="2116577"/>
            <a:ext cx="3979147" cy="2308324"/>
          </a:xfrm>
          <a:prstGeom prst="rect">
            <a:avLst/>
          </a:prstGeom>
          <a:noFill/>
        </p:spPr>
        <p:txBody>
          <a:bodyPr wrap="square" rtlCol="0">
            <a:spAutoFit/>
          </a:bodyPr>
          <a:lstStyle/>
          <a:p>
            <a:r>
              <a:rPr lang="en-US" sz="1600" dirty="0"/>
              <a:t>ALT =  A map of the United States made out of recycled license plates. This “recycled map” is about five feet wide, with each state represented by license plate cutouts from the respective state. Large states such as Texas and California are made of one or more colorful metal license plates while smaller New England states are represented by just a few inches of their license plates.</a:t>
            </a:r>
          </a:p>
        </p:txBody>
      </p:sp>
      <p:sp>
        <p:nvSpPr>
          <p:cNvPr id="4" name="TextBox 3">
            <a:extLst>
              <a:ext uri="{FF2B5EF4-FFF2-40B4-BE49-F238E27FC236}">
                <a16:creationId xmlns:a16="http://schemas.microsoft.com/office/drawing/2014/main" id="{6A2F962A-6088-9D48-89EB-97AF79D94E04}"/>
              </a:ext>
            </a:extLst>
          </p:cNvPr>
          <p:cNvSpPr txBox="1"/>
          <p:nvPr/>
        </p:nvSpPr>
        <p:spPr>
          <a:xfrm>
            <a:off x="848293" y="4773985"/>
            <a:ext cx="7702854" cy="1538883"/>
          </a:xfrm>
          <a:prstGeom prst="rect">
            <a:avLst/>
          </a:prstGeom>
          <a:noFill/>
          <a:ln w="6350">
            <a:solidFill>
              <a:schemeClr val="accent1"/>
            </a:solidFill>
          </a:ln>
        </p:spPr>
        <p:txBody>
          <a:bodyPr wrap="square" rtlCol="0">
            <a:spAutoFit/>
          </a:bodyPr>
          <a:lstStyle/>
          <a:p>
            <a:r>
              <a:rPr lang="en-US" sz="1400" dirty="0"/>
              <a:t>This image in context:</a:t>
            </a:r>
          </a:p>
          <a:p>
            <a:pPr marL="285750" indent="-285750">
              <a:buFont typeface="Arial" panose="020B0604020202020204" pitchFamily="34" charset="0"/>
              <a:buChar char="•"/>
            </a:pPr>
            <a:r>
              <a:rPr lang="en-US" sz="1400" dirty="0"/>
              <a:t>This map is found in an art history book in a section that introduces the concept of using recycled materials to produce art.</a:t>
            </a:r>
          </a:p>
          <a:p>
            <a:pPr marL="285750" indent="-285750">
              <a:buFont typeface="Arial" panose="020B0604020202020204" pitchFamily="34" charset="0"/>
              <a:buChar char="•"/>
            </a:pPr>
            <a:r>
              <a:rPr lang="en-US" sz="1400" dirty="0"/>
              <a:t>The description starts with high-level context about the “recycled map,” and then provides readers with the option to drill-down and learn more about the collage.</a:t>
            </a:r>
          </a:p>
          <a:p>
            <a:endParaRPr lang="en-US" dirty="0"/>
          </a:p>
        </p:txBody>
      </p:sp>
    </p:spTree>
    <p:extLst>
      <p:ext uri="{BB962C8B-B14F-4D97-AF65-F5344CB8AC3E}">
        <p14:creationId xmlns:p14="http://schemas.microsoft.com/office/powerpoint/2010/main" val="1433561679"/>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C4D8E7D-72E9-C644-81E6-322E1F230089}"/>
              </a:ext>
            </a:extLst>
          </p:cNvPr>
          <p:cNvSpPr>
            <a:spLocks noGrp="1"/>
          </p:cNvSpPr>
          <p:nvPr>
            <p:ph type="title"/>
          </p:nvPr>
        </p:nvSpPr>
        <p:spPr>
          <a:xfrm>
            <a:off x="948776" y="157843"/>
            <a:ext cx="7707862" cy="650699"/>
          </a:xfrm>
        </p:spPr>
        <p:txBody>
          <a:bodyPr/>
          <a:lstStyle/>
          <a:p>
            <a:r>
              <a:rPr lang="en-US" dirty="0"/>
              <a:t>Tone and Language</a:t>
            </a:r>
          </a:p>
        </p:txBody>
      </p:sp>
      <p:sp>
        <p:nvSpPr>
          <p:cNvPr id="7" name="Content Placeholder 2">
            <a:extLst>
              <a:ext uri="{FF2B5EF4-FFF2-40B4-BE49-F238E27FC236}">
                <a16:creationId xmlns:a16="http://schemas.microsoft.com/office/drawing/2014/main" id="{8D3A47A5-8841-354D-8DC0-55A6F20713FF}"/>
              </a:ext>
            </a:extLst>
          </p:cNvPr>
          <p:cNvSpPr>
            <a:spLocks noGrp="1"/>
          </p:cNvSpPr>
          <p:nvPr>
            <p:ph sz="quarter" idx="10"/>
          </p:nvPr>
        </p:nvSpPr>
        <p:spPr>
          <a:xfrm>
            <a:off x="1268022" y="808542"/>
            <a:ext cx="5735679" cy="2085383"/>
          </a:xfrm>
        </p:spPr>
        <p:txBody>
          <a:bodyPr/>
          <a:lstStyle/>
          <a:p>
            <a:pPr lvl="1">
              <a:buFont typeface="Arial" panose="020B0604020202020204" pitchFamily="34" charset="0"/>
              <a:buChar char="•"/>
            </a:pPr>
            <a:r>
              <a:rPr lang="en-US" dirty="0"/>
              <a:t>Use active verbs in the present tense</a:t>
            </a:r>
          </a:p>
          <a:p>
            <a:pPr lvl="1">
              <a:buFont typeface="Arial" panose="020B0604020202020204" pitchFamily="34" charset="0"/>
              <a:buChar char="•"/>
            </a:pPr>
            <a:r>
              <a:rPr lang="en-US" dirty="0"/>
              <a:t>Check spelling, grammar and punctuation</a:t>
            </a:r>
          </a:p>
          <a:p>
            <a:pPr lvl="1">
              <a:buFont typeface="Arial" panose="020B0604020202020204" pitchFamily="34" charset="0"/>
              <a:buChar char="•"/>
            </a:pPr>
            <a:r>
              <a:rPr lang="en-US" dirty="0"/>
              <a:t>Write out abbreviations and symbols</a:t>
            </a:r>
          </a:p>
          <a:p>
            <a:pPr lvl="1">
              <a:buFont typeface="Arial" panose="020B0604020202020204" pitchFamily="34" charset="0"/>
              <a:buChar char="•"/>
            </a:pPr>
            <a:r>
              <a:rPr lang="en-US" dirty="0"/>
              <a:t>Use descriptive language that adds meaning</a:t>
            </a:r>
          </a:p>
          <a:p>
            <a:pPr lvl="2">
              <a:buFont typeface="Arial" panose="020B0604020202020204" pitchFamily="34" charset="0"/>
              <a:buChar char="•"/>
            </a:pPr>
            <a:r>
              <a:rPr lang="en-US" dirty="0"/>
              <a:t>“map” instead of “image”</a:t>
            </a:r>
          </a:p>
          <a:p>
            <a:pPr lvl="2">
              <a:buFont typeface="Arial" panose="020B0604020202020204" pitchFamily="34" charset="0"/>
              <a:buChar char="•"/>
            </a:pPr>
            <a:r>
              <a:rPr lang="en-US" dirty="0"/>
              <a:t>“photo” instead of “image”</a:t>
            </a:r>
          </a:p>
        </p:txBody>
      </p:sp>
      <p:sp>
        <p:nvSpPr>
          <p:cNvPr id="2" name="TextBox 1">
            <a:extLst>
              <a:ext uri="{FF2B5EF4-FFF2-40B4-BE49-F238E27FC236}">
                <a16:creationId xmlns:a16="http://schemas.microsoft.com/office/drawing/2014/main" id="{39AD2B56-D660-2243-B028-60B5B1214B9F}"/>
              </a:ext>
            </a:extLst>
          </p:cNvPr>
          <p:cNvSpPr txBox="1"/>
          <p:nvPr/>
        </p:nvSpPr>
        <p:spPr>
          <a:xfrm>
            <a:off x="3800204" y="4115482"/>
            <a:ext cx="5112684" cy="2123658"/>
          </a:xfrm>
          <a:prstGeom prst="rect">
            <a:avLst/>
          </a:prstGeom>
          <a:noFill/>
          <a:ln>
            <a:solidFill>
              <a:schemeClr val="accent1"/>
            </a:solidFill>
          </a:ln>
        </p:spPr>
        <p:txBody>
          <a:bodyPr wrap="square" rtlCol="0">
            <a:spAutoFit/>
          </a:bodyPr>
          <a:lstStyle/>
          <a:p>
            <a:r>
              <a:rPr lang="en-US" sz="1200" b="1" i="1" dirty="0"/>
              <a:t>This image in context:</a:t>
            </a:r>
          </a:p>
          <a:p>
            <a:pPr marL="171450" indent="-171450">
              <a:buFont typeface="Arial" panose="020B0604020202020204" pitchFamily="34" charset="0"/>
              <a:buChar char="•"/>
            </a:pPr>
            <a:r>
              <a:rPr lang="en-US" sz="1200" dirty="0"/>
              <a:t>This photograph of the Grand Canyon was taken in early September, which is Arizona’s monsoon season. It appears in a book about national parks in the United States.</a:t>
            </a:r>
          </a:p>
          <a:p>
            <a:pPr marL="171450" indent="-171450">
              <a:buFont typeface="Arial" panose="020B0604020202020204" pitchFamily="34" charset="0"/>
              <a:buChar char="•"/>
            </a:pPr>
            <a:r>
              <a:rPr lang="en-US" sz="1200" dirty="0"/>
              <a:t>The photograph accurately captures the tone of the scene. After hearing about the “violent” storm in the text that precedes the image, the use of “peeking” to describe the blue sky creates the right tone.</a:t>
            </a:r>
          </a:p>
          <a:p>
            <a:pPr marL="171450" indent="-171450">
              <a:buFont typeface="Arial" panose="020B0604020202020204" pitchFamily="34" charset="0"/>
              <a:buChar char="•"/>
            </a:pPr>
            <a:r>
              <a:rPr lang="en-US" sz="1200" dirty="0"/>
              <a:t>The description avoids the use of abbreviations such as “Sept.” to ensure proper reading by screen readers.</a:t>
            </a:r>
          </a:p>
          <a:p>
            <a:pPr marL="171450" indent="-171450">
              <a:buFont typeface="Arial" panose="020B0604020202020204" pitchFamily="34" charset="0"/>
              <a:buChar char="•"/>
            </a:pPr>
            <a:r>
              <a:rPr lang="en-US" sz="1200" dirty="0"/>
              <a:t>While the description is an incomplete sentence, it is clear and brief, which ultimately benefits the reader.</a:t>
            </a:r>
          </a:p>
        </p:txBody>
      </p:sp>
      <p:pic>
        <p:nvPicPr>
          <p:cNvPr id="3" name="Picture 2">
            <a:extLst>
              <a:ext uri="{FF2B5EF4-FFF2-40B4-BE49-F238E27FC236}">
                <a16:creationId xmlns:a16="http://schemas.microsoft.com/office/drawing/2014/main" id="{591E050D-6E02-CD4C-90F6-EAB92EF489E3}"/>
              </a:ext>
            </a:extLst>
          </p:cNvPr>
          <p:cNvPicPr>
            <a:picLocks noChangeAspect="1"/>
          </p:cNvPicPr>
          <p:nvPr/>
        </p:nvPicPr>
        <p:blipFill>
          <a:blip r:embed="rId3"/>
          <a:stretch>
            <a:fillRect/>
          </a:stretch>
        </p:blipFill>
        <p:spPr>
          <a:xfrm>
            <a:off x="948776" y="3055503"/>
            <a:ext cx="2652762" cy="2272533"/>
          </a:xfrm>
          <a:prstGeom prst="rect">
            <a:avLst/>
          </a:prstGeom>
        </p:spPr>
      </p:pic>
      <p:sp>
        <p:nvSpPr>
          <p:cNvPr id="4" name="TextBox 3">
            <a:extLst>
              <a:ext uri="{FF2B5EF4-FFF2-40B4-BE49-F238E27FC236}">
                <a16:creationId xmlns:a16="http://schemas.microsoft.com/office/drawing/2014/main" id="{20E8CCC2-31C7-C244-9125-C35CAAFF65AB}"/>
              </a:ext>
            </a:extLst>
          </p:cNvPr>
          <p:cNvSpPr txBox="1"/>
          <p:nvPr/>
        </p:nvSpPr>
        <p:spPr>
          <a:xfrm>
            <a:off x="3800204" y="3055503"/>
            <a:ext cx="4582048" cy="830997"/>
          </a:xfrm>
          <a:prstGeom prst="rect">
            <a:avLst/>
          </a:prstGeom>
          <a:noFill/>
        </p:spPr>
        <p:txBody>
          <a:bodyPr wrap="square" rtlCol="0">
            <a:spAutoFit/>
          </a:bodyPr>
          <a:lstStyle/>
          <a:p>
            <a:r>
              <a:rPr lang="en-US" sz="1600" dirty="0"/>
              <a:t>ALT = A photograph of a blue sky peeking through grey storm clouds over the Grand Canyon in early September.</a:t>
            </a:r>
          </a:p>
        </p:txBody>
      </p:sp>
    </p:spTree>
    <p:extLst>
      <p:ext uri="{BB962C8B-B14F-4D97-AF65-F5344CB8AC3E}">
        <p14:creationId xmlns:p14="http://schemas.microsoft.com/office/powerpoint/2010/main" val="3571442793"/>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81BC0C-34AA-8945-A4D1-B4F2E28BE448}"/>
              </a:ext>
            </a:extLst>
          </p:cNvPr>
          <p:cNvSpPr txBox="1">
            <a:spLocks/>
          </p:cNvSpPr>
          <p:nvPr/>
        </p:nvSpPr>
        <p:spPr bwMode="auto">
          <a:xfrm>
            <a:off x="832763" y="537740"/>
            <a:ext cx="7707313" cy="1007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lvl1pPr algn="l" defTabSz="457200" rtl="0" eaLnBrk="1" fontAlgn="base" hangingPunct="1">
              <a:lnSpc>
                <a:spcPct val="85000"/>
              </a:lnSpc>
              <a:spcBef>
                <a:spcPct val="0"/>
              </a:spcBef>
              <a:spcAft>
                <a:spcPct val="0"/>
              </a:spcAft>
              <a:defRPr sz="2400" kern="1200">
                <a:solidFill>
                  <a:schemeClr val="bg2"/>
                </a:solidFill>
                <a:latin typeface="Arial"/>
                <a:ea typeface="ＭＳ Ｐゴシック" charset="0"/>
                <a:cs typeface="ＭＳ Ｐゴシック" charset="0"/>
              </a:defRPr>
            </a:lvl1pPr>
            <a:lvl2pPr algn="l" defTabSz="457200" rtl="0" eaLnBrk="1" fontAlgn="base" hangingPunct="1">
              <a:lnSpc>
                <a:spcPct val="85000"/>
              </a:lnSpc>
              <a:spcBef>
                <a:spcPct val="0"/>
              </a:spcBef>
              <a:spcAft>
                <a:spcPct val="0"/>
              </a:spcAft>
              <a:defRPr sz="2400">
                <a:solidFill>
                  <a:schemeClr val="bg2"/>
                </a:solidFill>
                <a:latin typeface="Arial" charset="0"/>
                <a:ea typeface="ＭＳ Ｐゴシック" charset="0"/>
                <a:cs typeface="ＭＳ Ｐゴシック" charset="0"/>
              </a:defRPr>
            </a:lvl2pPr>
            <a:lvl3pPr algn="l" defTabSz="457200" rtl="0" eaLnBrk="1" fontAlgn="base" hangingPunct="1">
              <a:lnSpc>
                <a:spcPct val="85000"/>
              </a:lnSpc>
              <a:spcBef>
                <a:spcPct val="0"/>
              </a:spcBef>
              <a:spcAft>
                <a:spcPct val="0"/>
              </a:spcAft>
              <a:defRPr sz="2400">
                <a:solidFill>
                  <a:schemeClr val="bg2"/>
                </a:solidFill>
                <a:latin typeface="Arial" charset="0"/>
                <a:ea typeface="ＭＳ Ｐゴシック" charset="0"/>
                <a:cs typeface="ＭＳ Ｐゴシック" charset="0"/>
              </a:defRPr>
            </a:lvl3pPr>
            <a:lvl4pPr algn="l" defTabSz="457200" rtl="0" eaLnBrk="1" fontAlgn="base" hangingPunct="1">
              <a:lnSpc>
                <a:spcPct val="85000"/>
              </a:lnSpc>
              <a:spcBef>
                <a:spcPct val="0"/>
              </a:spcBef>
              <a:spcAft>
                <a:spcPct val="0"/>
              </a:spcAft>
              <a:defRPr sz="2400">
                <a:solidFill>
                  <a:schemeClr val="bg2"/>
                </a:solidFill>
                <a:latin typeface="Arial" charset="0"/>
                <a:ea typeface="ＭＳ Ｐゴシック" charset="0"/>
                <a:cs typeface="ＭＳ Ｐゴシック" charset="0"/>
              </a:defRPr>
            </a:lvl4pPr>
            <a:lvl5pPr algn="l" defTabSz="457200" rtl="0" eaLnBrk="1" fontAlgn="base" hangingPunct="1">
              <a:lnSpc>
                <a:spcPct val="85000"/>
              </a:lnSpc>
              <a:spcBef>
                <a:spcPct val="0"/>
              </a:spcBef>
              <a:spcAft>
                <a:spcPct val="0"/>
              </a:spcAft>
              <a:defRPr sz="2400">
                <a:solidFill>
                  <a:schemeClr val="bg2"/>
                </a:solidFill>
                <a:latin typeface="Arial" charset="0"/>
                <a:ea typeface="ＭＳ Ｐゴシック" charset="0"/>
                <a:cs typeface="ＭＳ Ｐゴシック" charset="0"/>
              </a:defRPr>
            </a:lvl5pPr>
            <a:lvl6pPr marL="457200" algn="l" defTabSz="457200"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6pPr>
            <a:lvl7pPr marL="914400" algn="l" defTabSz="457200"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7pPr>
            <a:lvl8pPr marL="1371600" algn="l" defTabSz="457200"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8pPr>
            <a:lvl9pPr marL="1828800" algn="l" defTabSz="457200"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9pPr>
          </a:lstStyle>
          <a:p>
            <a:r>
              <a:rPr lang="en-US" altLang="en-US" dirty="0">
                <a:latin typeface="Arial" panose="020B0604020202020204" pitchFamily="34" charset="0"/>
                <a:ea typeface="ＭＳ Ｐゴシック" panose="020B0600070205080204" pitchFamily="34" charset="-128"/>
              </a:rPr>
              <a:t>Some Specialized Content</a:t>
            </a:r>
          </a:p>
        </p:txBody>
      </p:sp>
      <p:sp>
        <p:nvSpPr>
          <p:cNvPr id="3" name="TextBox 2">
            <a:extLst>
              <a:ext uri="{FF2B5EF4-FFF2-40B4-BE49-F238E27FC236}">
                <a16:creationId xmlns:a16="http://schemas.microsoft.com/office/drawing/2014/main" id="{EF8CC750-6992-6246-94D1-EA5777CA65B8}"/>
              </a:ext>
            </a:extLst>
          </p:cNvPr>
          <p:cNvSpPr txBox="1"/>
          <p:nvPr/>
        </p:nvSpPr>
        <p:spPr>
          <a:xfrm>
            <a:off x="1423852" y="1077372"/>
            <a:ext cx="6518365" cy="3170099"/>
          </a:xfrm>
          <a:prstGeom prst="rect">
            <a:avLst/>
          </a:prstGeom>
          <a:noFill/>
        </p:spPr>
        <p:txBody>
          <a:bodyPr wrap="square" rtlCol="0">
            <a:spAutoFit/>
          </a:bodyPr>
          <a:lstStyle/>
          <a:p>
            <a:r>
              <a:rPr lang="en-US" dirty="0"/>
              <a:t>Graphs</a:t>
            </a:r>
          </a:p>
          <a:p>
            <a:pPr marL="342900" indent="-342900">
              <a:buFont typeface="Arial" panose="020B0604020202020204" pitchFamily="34" charset="0"/>
              <a:buChar char="•"/>
            </a:pPr>
            <a:r>
              <a:rPr lang="en-US" sz="1600" dirty="0"/>
              <a:t>	Determine if the graph can be summarized in a sentence or two.</a:t>
            </a:r>
          </a:p>
          <a:p>
            <a:pPr marL="342900" indent="-342900">
              <a:buFont typeface="Arial" panose="020B0604020202020204" pitchFamily="34" charset="0"/>
              <a:buChar char="•"/>
            </a:pPr>
            <a:r>
              <a:rPr lang="en-US" sz="1600" dirty="0"/>
              <a:t>	If not provide the data in a table with row and column headings.</a:t>
            </a:r>
          </a:p>
          <a:p>
            <a:pPr marL="342900" indent="-342900">
              <a:buFont typeface="Arial" panose="020B0604020202020204" pitchFamily="34" charset="0"/>
              <a:buChar char="•"/>
            </a:pPr>
            <a:endParaRPr lang="en-US" sz="1600" dirty="0"/>
          </a:p>
          <a:p>
            <a:r>
              <a:rPr lang="en-US" dirty="0"/>
              <a:t>Venn Diagrams</a:t>
            </a:r>
          </a:p>
          <a:p>
            <a:pPr marL="342900" indent="-342900">
              <a:buFont typeface="Arial" panose="020B0604020202020204" pitchFamily="34" charset="0"/>
              <a:buChar char="•"/>
            </a:pPr>
            <a:r>
              <a:rPr lang="en-US" sz="1600" dirty="0"/>
              <a:t>Focus on the data, not the appearance.</a:t>
            </a:r>
          </a:p>
          <a:p>
            <a:pPr marL="342900" indent="-342900">
              <a:buFont typeface="Arial" panose="020B0604020202020204" pitchFamily="34" charset="0"/>
              <a:buChar char="•"/>
            </a:pPr>
            <a:r>
              <a:rPr lang="en-US" sz="1600" dirty="0"/>
              <a:t>Give a summary if one is apparent.</a:t>
            </a:r>
          </a:p>
          <a:p>
            <a:pPr marL="342900" indent="-342900">
              <a:buFont typeface="Arial" panose="020B0604020202020204" pitchFamily="34" charset="0"/>
              <a:buChar char="•"/>
            </a:pPr>
            <a:endParaRPr lang="en-US" sz="1600" dirty="0"/>
          </a:p>
          <a:p>
            <a:r>
              <a:rPr lang="en-US" dirty="0"/>
              <a:t>Flow Charts</a:t>
            </a:r>
          </a:p>
          <a:p>
            <a:pPr marL="342900" indent="-342900">
              <a:buFont typeface="Arial" panose="020B0604020202020204" pitchFamily="34" charset="0"/>
              <a:buChar char="•"/>
            </a:pPr>
            <a:r>
              <a:rPr lang="en-US" sz="1600" dirty="0"/>
              <a:t>Simple flow charts can become nested lists or outlines</a:t>
            </a:r>
          </a:p>
          <a:p>
            <a:pPr marL="342900" indent="-342900">
              <a:buFont typeface="Arial" panose="020B0604020202020204" pitchFamily="34" charset="0"/>
              <a:buChar char="•"/>
            </a:pPr>
            <a:endParaRPr lang="en-US" sz="1600" dirty="0"/>
          </a:p>
        </p:txBody>
      </p:sp>
    </p:spTree>
    <p:extLst>
      <p:ext uri="{BB962C8B-B14F-4D97-AF65-F5344CB8AC3E}">
        <p14:creationId xmlns:p14="http://schemas.microsoft.com/office/powerpoint/2010/main" val="2542698089"/>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10FC57-9D77-9344-894C-64E256814641}"/>
              </a:ext>
            </a:extLst>
          </p:cNvPr>
          <p:cNvPicPr>
            <a:picLocks noChangeAspect="1"/>
          </p:cNvPicPr>
          <p:nvPr/>
        </p:nvPicPr>
        <p:blipFill>
          <a:blip r:embed="rId2"/>
          <a:stretch>
            <a:fillRect/>
          </a:stretch>
        </p:blipFill>
        <p:spPr>
          <a:xfrm>
            <a:off x="1373690" y="1221527"/>
            <a:ext cx="6533469" cy="4123963"/>
          </a:xfrm>
          <a:prstGeom prst="rect">
            <a:avLst/>
          </a:prstGeom>
        </p:spPr>
      </p:pic>
      <p:sp>
        <p:nvSpPr>
          <p:cNvPr id="5" name="Title 1">
            <a:extLst>
              <a:ext uri="{FF2B5EF4-FFF2-40B4-BE49-F238E27FC236}">
                <a16:creationId xmlns:a16="http://schemas.microsoft.com/office/drawing/2014/main" id="{024BF75C-C9F4-2D45-8C76-057F48A0FC52}"/>
              </a:ext>
            </a:extLst>
          </p:cNvPr>
          <p:cNvSpPr>
            <a:spLocks noGrp="1"/>
          </p:cNvSpPr>
          <p:nvPr>
            <p:ph type="title"/>
          </p:nvPr>
        </p:nvSpPr>
        <p:spPr>
          <a:xfrm>
            <a:off x="786493" y="250788"/>
            <a:ext cx="7707862" cy="650699"/>
          </a:xfrm>
        </p:spPr>
        <p:txBody>
          <a:bodyPr/>
          <a:lstStyle/>
          <a:p>
            <a:r>
              <a:rPr lang="en-US" dirty="0"/>
              <a:t>Let’s try writing some Alt Text	</a:t>
            </a:r>
          </a:p>
        </p:txBody>
      </p:sp>
    </p:spTree>
    <p:extLst>
      <p:ext uri="{BB962C8B-B14F-4D97-AF65-F5344CB8AC3E}">
        <p14:creationId xmlns:p14="http://schemas.microsoft.com/office/powerpoint/2010/main" val="3204453283"/>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AB3108-51C6-8F4E-B7E9-B8D7A9778D81}"/>
              </a:ext>
            </a:extLst>
          </p:cNvPr>
          <p:cNvPicPr>
            <a:picLocks noChangeAspect="1"/>
          </p:cNvPicPr>
          <p:nvPr/>
        </p:nvPicPr>
        <p:blipFill>
          <a:blip r:embed="rId2"/>
          <a:stretch>
            <a:fillRect/>
          </a:stretch>
        </p:blipFill>
        <p:spPr>
          <a:xfrm>
            <a:off x="1157785" y="654732"/>
            <a:ext cx="6967312" cy="4621650"/>
          </a:xfrm>
          <a:prstGeom prst="rect">
            <a:avLst/>
          </a:prstGeom>
        </p:spPr>
      </p:pic>
    </p:spTree>
    <p:extLst>
      <p:ext uri="{BB962C8B-B14F-4D97-AF65-F5344CB8AC3E}">
        <p14:creationId xmlns:p14="http://schemas.microsoft.com/office/powerpoint/2010/main" val="1242412604"/>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3C505-3011-734F-8064-FDFFC9546D76}"/>
              </a:ext>
            </a:extLst>
          </p:cNvPr>
          <p:cNvPicPr>
            <a:picLocks noChangeAspect="1"/>
          </p:cNvPicPr>
          <p:nvPr/>
        </p:nvPicPr>
        <p:blipFill>
          <a:blip r:embed="rId3"/>
          <a:stretch>
            <a:fillRect/>
          </a:stretch>
        </p:blipFill>
        <p:spPr>
          <a:xfrm>
            <a:off x="2043444" y="1182876"/>
            <a:ext cx="4811944" cy="3849555"/>
          </a:xfrm>
          <a:prstGeom prst="rect">
            <a:avLst/>
          </a:prstGeom>
        </p:spPr>
      </p:pic>
    </p:spTree>
    <p:extLst>
      <p:ext uri="{BB962C8B-B14F-4D97-AF65-F5344CB8AC3E}">
        <p14:creationId xmlns:p14="http://schemas.microsoft.com/office/powerpoint/2010/main" val="2314684155"/>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38C8F-6527-6841-B420-F923F3C24795}"/>
              </a:ext>
            </a:extLst>
          </p:cNvPr>
          <p:cNvSpPr>
            <a:spLocks noGrp="1"/>
          </p:cNvSpPr>
          <p:nvPr>
            <p:ph type="title"/>
          </p:nvPr>
        </p:nvSpPr>
        <p:spPr/>
        <p:txBody>
          <a:bodyPr/>
          <a:lstStyle/>
          <a:p>
            <a:r>
              <a:rPr lang="en-US" dirty="0"/>
              <a:t>Writing Effective Alternative Text Takeaways</a:t>
            </a:r>
          </a:p>
        </p:txBody>
      </p:sp>
      <p:sp>
        <p:nvSpPr>
          <p:cNvPr id="3" name="Content Placeholder 2">
            <a:extLst>
              <a:ext uri="{FF2B5EF4-FFF2-40B4-BE49-F238E27FC236}">
                <a16:creationId xmlns:a16="http://schemas.microsoft.com/office/drawing/2014/main" id="{853E9DF1-1772-2349-8BC6-08A76A46570E}"/>
              </a:ext>
            </a:extLst>
          </p:cNvPr>
          <p:cNvSpPr>
            <a:spLocks noGrp="1"/>
          </p:cNvSpPr>
          <p:nvPr>
            <p:ph sz="quarter" idx="10"/>
          </p:nvPr>
        </p:nvSpPr>
        <p:spPr>
          <a:xfrm>
            <a:off x="1124709" y="1453896"/>
            <a:ext cx="7531929" cy="3429000"/>
          </a:xfrm>
        </p:spPr>
        <p:txBody>
          <a:bodyPr/>
          <a:lstStyle/>
          <a:p>
            <a:pPr>
              <a:buFont typeface="Arial" panose="020B0604020202020204" pitchFamily="34" charset="0"/>
              <a:buChar char="•"/>
            </a:pPr>
            <a:r>
              <a:rPr lang="en-US" dirty="0"/>
              <a:t>Context is Key</a:t>
            </a:r>
          </a:p>
          <a:p>
            <a:pPr>
              <a:buFont typeface="Arial" panose="020B0604020202020204" pitchFamily="34" charset="0"/>
              <a:buChar char="•"/>
            </a:pPr>
            <a:r>
              <a:rPr lang="en-US" dirty="0"/>
              <a:t>Know the Target Audience</a:t>
            </a:r>
          </a:p>
          <a:p>
            <a:pPr>
              <a:buFont typeface="Arial" panose="020B0604020202020204" pitchFamily="34" charset="0"/>
              <a:buChar char="•"/>
            </a:pPr>
            <a:r>
              <a:rPr lang="en-US" dirty="0"/>
              <a:t>Be Concise</a:t>
            </a:r>
          </a:p>
          <a:p>
            <a:pPr>
              <a:buFont typeface="Arial" panose="020B0604020202020204" pitchFamily="34" charset="0"/>
              <a:buChar char="•"/>
            </a:pPr>
            <a:r>
              <a:rPr lang="en-US" dirty="0"/>
              <a:t>Be Objective</a:t>
            </a:r>
          </a:p>
          <a:p>
            <a:pPr>
              <a:buFont typeface="Arial" panose="020B0604020202020204" pitchFamily="34" charset="0"/>
              <a:buChar char="•"/>
            </a:pPr>
            <a:r>
              <a:rPr lang="en-US" dirty="0"/>
              <a:t>Focus on the Meaning</a:t>
            </a:r>
          </a:p>
          <a:p>
            <a:pPr>
              <a:buFont typeface="Arial" panose="020B0604020202020204" pitchFamily="34" charset="0"/>
              <a:buChar char="•"/>
            </a:pPr>
            <a:r>
              <a:rPr lang="en-US" dirty="0"/>
              <a:t>Go From the General to the Specific</a:t>
            </a:r>
          </a:p>
          <a:p>
            <a:pPr>
              <a:buFont typeface="Arial" panose="020B0604020202020204" pitchFamily="34" charset="0"/>
              <a:buChar char="•"/>
            </a:pPr>
            <a:r>
              <a:rPr lang="en-US" dirty="0"/>
              <a:t>Match the Alt Text Tone and Language to the text</a:t>
            </a:r>
          </a:p>
          <a:p>
            <a:pPr>
              <a:buFont typeface="Arial" panose="020B0604020202020204" pitchFamily="34" charset="0"/>
              <a:buChar char="•"/>
            </a:pPr>
            <a:r>
              <a:rPr lang="en-US" dirty="0"/>
              <a:t>Seek out Subject Matter Experts</a:t>
            </a:r>
          </a:p>
        </p:txBody>
      </p:sp>
    </p:spTree>
    <p:extLst>
      <p:ext uri="{BB962C8B-B14F-4D97-AF65-F5344CB8AC3E}">
        <p14:creationId xmlns:p14="http://schemas.microsoft.com/office/powerpoint/2010/main" val="496828081"/>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C4D8E7D-72E9-C644-81E6-322E1F230089}"/>
              </a:ext>
            </a:extLst>
          </p:cNvPr>
          <p:cNvSpPr>
            <a:spLocks noGrp="1"/>
          </p:cNvSpPr>
          <p:nvPr>
            <p:ph type="title"/>
          </p:nvPr>
        </p:nvSpPr>
        <p:spPr>
          <a:xfrm>
            <a:off x="948776" y="479388"/>
            <a:ext cx="7707862" cy="650699"/>
          </a:xfrm>
        </p:spPr>
        <p:txBody>
          <a:bodyPr/>
          <a:lstStyle/>
          <a:p>
            <a:r>
              <a:rPr lang="en-US" dirty="0"/>
              <a:t>Additional Resources</a:t>
            </a:r>
          </a:p>
        </p:txBody>
      </p:sp>
      <p:sp>
        <p:nvSpPr>
          <p:cNvPr id="7" name="Content Placeholder 2">
            <a:extLst>
              <a:ext uri="{FF2B5EF4-FFF2-40B4-BE49-F238E27FC236}">
                <a16:creationId xmlns:a16="http://schemas.microsoft.com/office/drawing/2014/main" id="{8D3A47A5-8841-354D-8DC0-55A6F20713FF}"/>
              </a:ext>
            </a:extLst>
          </p:cNvPr>
          <p:cNvSpPr>
            <a:spLocks noGrp="1"/>
          </p:cNvSpPr>
          <p:nvPr>
            <p:ph sz="quarter" idx="10"/>
          </p:nvPr>
        </p:nvSpPr>
        <p:spPr>
          <a:xfrm>
            <a:off x="1268022" y="1326382"/>
            <a:ext cx="5735679" cy="3094893"/>
          </a:xfrm>
        </p:spPr>
        <p:txBody>
          <a:bodyPr/>
          <a:lstStyle/>
          <a:p>
            <a:pPr lvl="1">
              <a:buFont typeface="Arial" panose="020B0604020202020204" pitchFamily="34" charset="0"/>
              <a:buChar char="•"/>
            </a:pPr>
            <a:r>
              <a:rPr lang="en-US" dirty="0">
                <a:solidFill>
                  <a:schemeClr val="tx1"/>
                </a:solidFill>
              </a:rPr>
              <a:t>DIAGRAM CENTER</a:t>
            </a:r>
          </a:p>
          <a:p>
            <a:pPr lvl="2">
              <a:buFont typeface="Arial" panose="020B0604020202020204" pitchFamily="34" charset="0"/>
              <a:buChar char="•"/>
            </a:pPr>
            <a:r>
              <a:rPr lang="en-US" dirty="0">
                <a:hlinkClick r:id="rId3"/>
              </a:rPr>
              <a:t>http://diagramcenter.org/general-guidelines-final-draft.html#2</a:t>
            </a:r>
            <a:endParaRPr lang="en-US" dirty="0"/>
          </a:p>
          <a:p>
            <a:pPr marL="344488" lvl="2" indent="0">
              <a:buNone/>
            </a:pPr>
            <a:r>
              <a:rPr lang="en-US" dirty="0">
                <a:solidFill>
                  <a:schemeClr val="tx1"/>
                </a:solidFill>
              </a:rPr>
              <a:t>My examples are primarily from DIAGRAM CENTER</a:t>
            </a:r>
          </a:p>
          <a:p>
            <a:pPr marL="344488" lvl="2" indent="0">
              <a:buNone/>
            </a:pPr>
            <a:endParaRPr lang="en-US" dirty="0">
              <a:solidFill>
                <a:schemeClr val="tx1"/>
              </a:solidFill>
            </a:endParaRPr>
          </a:p>
          <a:p>
            <a:pPr lvl="1">
              <a:buFont typeface="Arial" panose="020B0604020202020204" pitchFamily="34" charset="0"/>
              <a:buChar char="•"/>
            </a:pPr>
            <a:r>
              <a:rPr lang="en-US" dirty="0" err="1">
                <a:solidFill>
                  <a:schemeClr val="tx1"/>
                </a:solidFill>
              </a:rPr>
              <a:t>WebAIM</a:t>
            </a:r>
            <a:endParaRPr lang="en-US" dirty="0">
              <a:solidFill>
                <a:schemeClr val="tx1"/>
              </a:solidFill>
            </a:endParaRPr>
          </a:p>
          <a:p>
            <a:pPr lvl="2">
              <a:buFont typeface="Arial" panose="020B0604020202020204" pitchFamily="34" charset="0"/>
              <a:buChar char="•"/>
            </a:pPr>
            <a:r>
              <a:rPr lang="en-US" dirty="0">
                <a:hlinkClick r:id="rId4"/>
              </a:rPr>
              <a:t>https://webaim.org/techniques/alttext/</a:t>
            </a:r>
            <a:endParaRPr lang="en-US" dirty="0"/>
          </a:p>
          <a:p>
            <a:pPr marL="344488" lvl="2" indent="0">
              <a:buNone/>
            </a:pPr>
            <a:endParaRPr lang="en-US" b="1" dirty="0">
              <a:solidFill>
                <a:schemeClr val="tx1"/>
              </a:solidFill>
            </a:endParaRPr>
          </a:p>
        </p:txBody>
      </p:sp>
    </p:spTree>
    <p:extLst>
      <p:ext uri="{BB962C8B-B14F-4D97-AF65-F5344CB8AC3E}">
        <p14:creationId xmlns:p14="http://schemas.microsoft.com/office/powerpoint/2010/main" val="415750243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3">
            <a:extLst>
              <a:ext uri="{FF2B5EF4-FFF2-40B4-BE49-F238E27FC236}">
                <a16:creationId xmlns:a16="http://schemas.microsoft.com/office/drawing/2014/main" id="{41754129-22C6-E748-BE8E-00587F04B2EA}"/>
              </a:ext>
            </a:extLst>
          </p:cNvPr>
          <p:cNvSpPr>
            <a:spLocks noGrp="1"/>
          </p:cNvSpPr>
          <p:nvPr>
            <p:ph type="title"/>
          </p:nvPr>
        </p:nvSpPr>
        <p:spPr>
          <a:xfrm>
            <a:off x="904352" y="452176"/>
            <a:ext cx="7842721" cy="1023484"/>
          </a:xfrm>
        </p:spPr>
        <p:txBody>
          <a:bodyPr/>
          <a:lstStyle/>
          <a:p>
            <a:r>
              <a:rPr lang="en-US" altLang="en-US" dirty="0">
                <a:latin typeface="Arial" panose="020B0604020202020204" pitchFamily="34" charset="0"/>
                <a:ea typeface="ＭＳ Ｐゴシック" panose="020B0600070205080204" pitchFamily="34" charset="-128"/>
              </a:rPr>
              <a:t>Alternate Format Production</a:t>
            </a:r>
            <a:br>
              <a:rPr lang="en-US" altLang="en-US" dirty="0">
                <a:latin typeface="Arial" panose="020B0604020202020204" pitchFamily="34" charset="0"/>
                <a:ea typeface="ＭＳ Ｐゴシック" panose="020B0600070205080204" pitchFamily="34" charset="-128"/>
              </a:rPr>
            </a:br>
            <a:r>
              <a:rPr lang="en-US" altLang="en-US" dirty="0">
                <a:latin typeface="Arial" panose="020B0604020202020204" pitchFamily="34" charset="0"/>
                <a:ea typeface="ＭＳ Ｐゴシック" panose="020B0600070205080204" pitchFamily="34" charset="-128"/>
              </a:rPr>
              <a:t>Office of Accessible Education</a:t>
            </a:r>
            <a:br>
              <a:rPr lang="en-US" altLang="en-US" dirty="0">
                <a:latin typeface="Arial" panose="020B0604020202020204" pitchFamily="34" charset="0"/>
                <a:ea typeface="ＭＳ Ｐゴシック" panose="020B0600070205080204" pitchFamily="34" charset="-128"/>
              </a:rPr>
            </a:br>
            <a:r>
              <a:rPr lang="en-US" altLang="en-US" dirty="0">
                <a:latin typeface="Arial" panose="020B0604020202020204" pitchFamily="34" charset="0"/>
                <a:ea typeface="ＭＳ Ｐゴシック" panose="020B0600070205080204" pitchFamily="34" charset="-128"/>
              </a:rPr>
              <a:t>Stanford University</a:t>
            </a:r>
          </a:p>
        </p:txBody>
      </p:sp>
      <p:sp>
        <p:nvSpPr>
          <p:cNvPr id="5" name="Content Placeholder 4">
            <a:extLst>
              <a:ext uri="{FF2B5EF4-FFF2-40B4-BE49-F238E27FC236}">
                <a16:creationId xmlns:a16="http://schemas.microsoft.com/office/drawing/2014/main" id="{858627DA-3438-F44A-B049-5482A6792D2A}"/>
              </a:ext>
            </a:extLst>
          </p:cNvPr>
          <p:cNvSpPr>
            <a:spLocks noGrp="1"/>
          </p:cNvSpPr>
          <p:nvPr>
            <p:ph sz="quarter" idx="10"/>
          </p:nvPr>
        </p:nvSpPr>
        <p:spPr>
          <a:xfrm>
            <a:off x="904352" y="1597688"/>
            <a:ext cx="7103102" cy="3386295"/>
          </a:xfrm>
        </p:spPr>
        <p:txBody>
          <a:bodyPr wrap="square" numCol="1" anchor="t" anchorCtr="0" compatLnSpc="1">
            <a:prstTxWarp prst="textNoShape">
              <a:avLst/>
            </a:prstTxWarp>
            <a:normAutofit/>
          </a:bodyPr>
          <a:lstStyle/>
          <a:p>
            <a:pPr marL="0" indent="0"/>
            <a:endParaRPr lang="en-US" altLang="en-US" dirty="0">
              <a:latin typeface="Arial" panose="020B0604020202020204" pitchFamily="34" charset="0"/>
              <a:ea typeface="ＭＳ Ｐゴシック" panose="020B0600070205080204" pitchFamily="34" charset="-128"/>
            </a:endParaRPr>
          </a:p>
          <a:p>
            <a:pPr marL="285750" indent="-2857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Ensure students have access to educational materials in a format that is accessible to them.</a:t>
            </a:r>
          </a:p>
          <a:p>
            <a:pPr marL="0" indent="0">
              <a:buFont typeface="Arial" panose="020B0604020202020204" pitchFamily="34" charset="0"/>
              <a:buNone/>
            </a:pPr>
            <a:r>
              <a:rPr lang="en-US" altLang="en-US" dirty="0">
                <a:latin typeface="Arial" panose="020B0604020202020204" pitchFamily="34" charset="0"/>
                <a:ea typeface="ＭＳ Ｐゴシック" panose="020B0600070205080204" pitchFamily="34" charset="-128"/>
              </a:rPr>
              <a:t>	- doc</a:t>
            </a:r>
          </a:p>
          <a:p>
            <a:pPr marL="0" indent="0">
              <a:buFont typeface="Arial" panose="020B0604020202020204" pitchFamily="34" charset="0"/>
              <a:buNone/>
            </a:pPr>
            <a:r>
              <a:rPr lang="en-US" altLang="en-US" dirty="0">
                <a:latin typeface="Arial" panose="020B0604020202020204" pitchFamily="34" charset="0"/>
                <a:ea typeface="ＭＳ Ｐゴシック" panose="020B0600070205080204" pitchFamily="34" charset="-128"/>
              </a:rPr>
              <a:t>	- accessible (tagged) pdfs	</a:t>
            </a:r>
          </a:p>
          <a:p>
            <a:pPr marL="0" indent="0"/>
            <a:r>
              <a:rPr lang="en-US" altLang="en-US" dirty="0">
                <a:latin typeface="Arial" panose="020B0604020202020204" pitchFamily="34" charset="0"/>
                <a:ea typeface="ＭＳ Ｐゴシック" panose="020B0600070205080204" pitchFamily="34" charset="-128"/>
              </a:rPr>
              <a:t>	- tactile graphics</a:t>
            </a:r>
          </a:p>
          <a:p>
            <a:pPr marL="0" indent="0"/>
            <a:r>
              <a:rPr lang="en-US" altLang="en-US" dirty="0">
                <a:latin typeface="Arial" panose="020B0604020202020204" pitchFamily="34" charset="0"/>
                <a:ea typeface="ＭＳ Ｐゴシック" panose="020B0600070205080204" pitchFamily="34" charset="-128"/>
              </a:rPr>
              <a:t>	- html, including </a:t>
            </a:r>
            <a:r>
              <a:rPr lang="en-US" altLang="en-US" dirty="0" err="1">
                <a:latin typeface="Arial" panose="020B0604020202020204" pitchFamily="34" charset="0"/>
                <a:ea typeface="ＭＳ Ｐゴシック" panose="020B0600070205080204" pitchFamily="34" charset="-128"/>
              </a:rPr>
              <a:t>mathml</a:t>
            </a:r>
            <a:endParaRPr lang="en-US" altLang="en-US" dirty="0">
              <a:latin typeface="Arial" panose="020B0604020202020204" pitchFamily="34" charset="0"/>
              <a:ea typeface="ＭＳ Ｐゴシック" panose="020B0600070205080204" pitchFamily="34" charset="-128"/>
            </a:endParaRPr>
          </a:p>
          <a:p>
            <a:pPr marL="0" indent="0">
              <a:buFont typeface="Arial" panose="020B0604020202020204" pitchFamily="34" charset="0"/>
              <a:buNone/>
            </a:pPr>
            <a:r>
              <a:rPr lang="en-US" altLang="en-US" dirty="0">
                <a:latin typeface="Arial" panose="020B0604020202020204" pitchFamily="34" charset="0"/>
                <a:ea typeface="ＭＳ Ｐゴシック" panose="020B0600070205080204" pitchFamily="34" charset="-128"/>
              </a:rPr>
              <a:t>	- braille</a:t>
            </a:r>
          </a:p>
          <a:p>
            <a:pPr marL="0" indent="0">
              <a:buFont typeface="Arial" panose="020B0604020202020204" pitchFamily="34" charset="0"/>
              <a:buNone/>
            </a:pPr>
            <a:endParaRPr lang="en-US" altLang="en-US" dirty="0">
              <a:latin typeface="Arial" panose="020B0604020202020204" pitchFamily="34" charset="0"/>
              <a:ea typeface="ＭＳ Ｐゴシック" panose="020B0600070205080204" pitchFamily="34" charset="-128"/>
            </a:endParaRPr>
          </a:p>
          <a:p>
            <a:pPr marL="285750" indent="-2857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Appropriate format provided depends on the student and subject. </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D006EF-4D72-D64D-A5D9-B4B7EA0D065F}"/>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95909488"/>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3">
            <a:extLst>
              <a:ext uri="{FF2B5EF4-FFF2-40B4-BE49-F238E27FC236}">
                <a16:creationId xmlns:a16="http://schemas.microsoft.com/office/drawing/2014/main" id="{41754129-22C6-E748-BE8E-00587F04B2EA}"/>
              </a:ext>
            </a:extLst>
          </p:cNvPr>
          <p:cNvSpPr>
            <a:spLocks noGrp="1"/>
          </p:cNvSpPr>
          <p:nvPr>
            <p:ph type="title"/>
          </p:nvPr>
        </p:nvSpPr>
        <p:spPr>
          <a:xfrm>
            <a:off x="808648" y="248312"/>
            <a:ext cx="7707313" cy="1007732"/>
          </a:xfrm>
        </p:spPr>
        <p:txBody>
          <a:bodyPr/>
          <a:lstStyle/>
          <a:p>
            <a:r>
              <a:rPr lang="en-US" altLang="en-US" dirty="0">
                <a:latin typeface="Arial" panose="020B0604020202020204" pitchFamily="34" charset="0"/>
                <a:ea typeface="ＭＳ Ｐゴシック" panose="020B0600070205080204" pitchFamily="34" charset="-128"/>
              </a:rPr>
              <a:t>How to Start</a:t>
            </a:r>
          </a:p>
        </p:txBody>
      </p:sp>
      <p:sp>
        <p:nvSpPr>
          <p:cNvPr id="5" name="Content Placeholder 4">
            <a:extLst>
              <a:ext uri="{FF2B5EF4-FFF2-40B4-BE49-F238E27FC236}">
                <a16:creationId xmlns:a16="http://schemas.microsoft.com/office/drawing/2014/main" id="{858627DA-3438-F44A-B049-5482A6792D2A}"/>
              </a:ext>
            </a:extLst>
          </p:cNvPr>
          <p:cNvSpPr>
            <a:spLocks noGrp="1"/>
          </p:cNvSpPr>
          <p:nvPr>
            <p:ph sz="quarter" idx="10"/>
          </p:nvPr>
        </p:nvSpPr>
        <p:spPr>
          <a:xfrm>
            <a:off x="955675" y="1512714"/>
            <a:ext cx="7700963" cy="1491743"/>
          </a:xfrm>
        </p:spPr>
        <p:txBody>
          <a:bodyPr wrap="square" numCol="1" anchor="t" anchorCtr="0" compatLnSpc="1">
            <a:prstTxWarp prst="textNoShape">
              <a:avLst/>
            </a:prstTxWarp>
            <a:normAutofit fontScale="92500" lnSpcReduction="10000"/>
          </a:bodyPr>
          <a:lstStyle/>
          <a:p>
            <a:pPr>
              <a:buFont typeface="Arial" panose="020B0604020202020204" pitchFamily="34" charset="0"/>
              <a:buChar char="•"/>
            </a:pPr>
            <a:r>
              <a:rPr lang="en-US" altLang="en-US" sz="1700" dirty="0">
                <a:latin typeface="Arial" panose="020B0604020202020204" pitchFamily="34" charset="0"/>
                <a:ea typeface="ＭＳ Ｐゴシック" panose="020B0600070205080204" pitchFamily="34" charset="-128"/>
              </a:rPr>
              <a:t>Summarize what you see in one sentence</a:t>
            </a:r>
          </a:p>
          <a:p>
            <a:pPr>
              <a:buFont typeface="Arial" panose="020B0604020202020204" pitchFamily="34" charset="0"/>
              <a:buChar char="•"/>
            </a:pPr>
            <a:r>
              <a:rPr lang="en-US" altLang="en-US" sz="1700" dirty="0">
                <a:latin typeface="Arial" panose="020B0604020202020204" pitchFamily="34" charset="0"/>
                <a:ea typeface="ＭＳ Ｐゴシック" panose="020B0600070205080204" pitchFamily="34" charset="-128"/>
              </a:rPr>
              <a:t>Keep it neutral and informative</a:t>
            </a:r>
          </a:p>
          <a:p>
            <a:pPr>
              <a:buFont typeface="Arial" panose="020B0604020202020204" pitchFamily="34" charset="0"/>
              <a:buChar char="•"/>
            </a:pPr>
            <a:r>
              <a:rPr lang="en-US" altLang="en-US" sz="1700" dirty="0">
                <a:latin typeface="Arial" panose="020B0604020202020204" pitchFamily="34" charset="0"/>
                <a:ea typeface="ＭＳ Ｐゴシック" panose="020B0600070205080204" pitchFamily="34" charset="-128"/>
              </a:rPr>
              <a:t>Use proper grammar, punctuation and spelling</a:t>
            </a:r>
          </a:p>
          <a:p>
            <a:pPr>
              <a:buFont typeface="Arial" panose="020B0604020202020204" pitchFamily="34" charset="0"/>
              <a:buChar char="•"/>
            </a:pPr>
            <a:r>
              <a:rPr lang="en-US" altLang="en-US" sz="1700" dirty="0">
                <a:latin typeface="Arial" panose="020B0604020202020204" pitchFamily="34" charset="0"/>
                <a:ea typeface="ＭＳ Ｐゴシック" panose="020B0600070205080204" pitchFamily="34" charset="-128"/>
              </a:rPr>
              <a:t>Avoid acronyms and symbols</a:t>
            </a:r>
          </a:p>
          <a:p>
            <a:pPr>
              <a:buFont typeface="Arial" panose="020B0604020202020204" pitchFamily="34" charset="0"/>
              <a:buChar char="•"/>
            </a:pPr>
            <a:r>
              <a:rPr lang="en-US" altLang="en-US" sz="1700" dirty="0">
                <a:latin typeface="Arial" panose="020B0604020202020204" pitchFamily="34" charset="0"/>
                <a:ea typeface="ＭＳ Ｐゴシック" panose="020B0600070205080204" pitchFamily="34" charset="-128"/>
              </a:rPr>
              <a:t>If the image includes text, include that text in the Alt Text</a:t>
            </a:r>
          </a:p>
          <a:p>
            <a:pPr>
              <a:buFont typeface="Arial" panose="020B0604020202020204" pitchFamily="34" charset="0"/>
              <a:buAutoNum type="arabicPeriod"/>
            </a:pPr>
            <a:endParaRPr lang="en-US" altLang="en-US" dirty="0">
              <a:latin typeface="Arial" panose="020B0604020202020204" pitchFamily="34" charset="0"/>
              <a:ea typeface="ＭＳ Ｐゴシック" panose="020B0600070205080204" pitchFamily="34" charset="-128"/>
            </a:endParaRPr>
          </a:p>
        </p:txBody>
      </p:sp>
      <p:sp>
        <p:nvSpPr>
          <p:cNvPr id="7" name="Title 3">
            <a:extLst>
              <a:ext uri="{FF2B5EF4-FFF2-40B4-BE49-F238E27FC236}">
                <a16:creationId xmlns:a16="http://schemas.microsoft.com/office/drawing/2014/main" id="{FBF41290-3BB3-434E-A406-9EB078B19573}"/>
              </a:ext>
            </a:extLst>
          </p:cNvPr>
          <p:cNvSpPr txBox="1">
            <a:spLocks/>
          </p:cNvSpPr>
          <p:nvPr/>
        </p:nvSpPr>
        <p:spPr bwMode="auto">
          <a:xfrm>
            <a:off x="808647" y="2894799"/>
            <a:ext cx="7707313" cy="1007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bodyPr>
          <a:lstStyle>
            <a:lvl1pPr algn="l" defTabSz="457200" rtl="0" eaLnBrk="1" fontAlgn="base" hangingPunct="1">
              <a:lnSpc>
                <a:spcPct val="85000"/>
              </a:lnSpc>
              <a:spcBef>
                <a:spcPct val="0"/>
              </a:spcBef>
              <a:spcAft>
                <a:spcPct val="0"/>
              </a:spcAft>
              <a:defRPr sz="2400" kern="1200">
                <a:solidFill>
                  <a:schemeClr val="bg2"/>
                </a:solidFill>
                <a:latin typeface="Arial"/>
                <a:ea typeface="ＭＳ Ｐゴシック" charset="0"/>
                <a:cs typeface="ＭＳ Ｐゴシック" charset="0"/>
              </a:defRPr>
            </a:lvl1pPr>
            <a:lvl2pPr algn="l" defTabSz="457200" rtl="0" eaLnBrk="1" fontAlgn="base" hangingPunct="1">
              <a:lnSpc>
                <a:spcPct val="85000"/>
              </a:lnSpc>
              <a:spcBef>
                <a:spcPct val="0"/>
              </a:spcBef>
              <a:spcAft>
                <a:spcPct val="0"/>
              </a:spcAft>
              <a:defRPr sz="2400">
                <a:solidFill>
                  <a:schemeClr val="bg2"/>
                </a:solidFill>
                <a:latin typeface="Arial" charset="0"/>
                <a:ea typeface="ＭＳ Ｐゴシック" charset="0"/>
                <a:cs typeface="ＭＳ Ｐゴシック" charset="0"/>
              </a:defRPr>
            </a:lvl2pPr>
            <a:lvl3pPr algn="l" defTabSz="457200" rtl="0" eaLnBrk="1" fontAlgn="base" hangingPunct="1">
              <a:lnSpc>
                <a:spcPct val="85000"/>
              </a:lnSpc>
              <a:spcBef>
                <a:spcPct val="0"/>
              </a:spcBef>
              <a:spcAft>
                <a:spcPct val="0"/>
              </a:spcAft>
              <a:defRPr sz="2400">
                <a:solidFill>
                  <a:schemeClr val="bg2"/>
                </a:solidFill>
                <a:latin typeface="Arial" charset="0"/>
                <a:ea typeface="ＭＳ Ｐゴシック" charset="0"/>
                <a:cs typeface="ＭＳ Ｐゴシック" charset="0"/>
              </a:defRPr>
            </a:lvl3pPr>
            <a:lvl4pPr algn="l" defTabSz="457200" rtl="0" eaLnBrk="1" fontAlgn="base" hangingPunct="1">
              <a:lnSpc>
                <a:spcPct val="85000"/>
              </a:lnSpc>
              <a:spcBef>
                <a:spcPct val="0"/>
              </a:spcBef>
              <a:spcAft>
                <a:spcPct val="0"/>
              </a:spcAft>
              <a:defRPr sz="2400">
                <a:solidFill>
                  <a:schemeClr val="bg2"/>
                </a:solidFill>
                <a:latin typeface="Arial" charset="0"/>
                <a:ea typeface="ＭＳ Ｐゴシック" charset="0"/>
                <a:cs typeface="ＭＳ Ｐゴシック" charset="0"/>
              </a:defRPr>
            </a:lvl4pPr>
            <a:lvl5pPr algn="l" defTabSz="457200" rtl="0" eaLnBrk="1" fontAlgn="base" hangingPunct="1">
              <a:lnSpc>
                <a:spcPct val="85000"/>
              </a:lnSpc>
              <a:spcBef>
                <a:spcPct val="0"/>
              </a:spcBef>
              <a:spcAft>
                <a:spcPct val="0"/>
              </a:spcAft>
              <a:defRPr sz="2400">
                <a:solidFill>
                  <a:schemeClr val="bg2"/>
                </a:solidFill>
                <a:latin typeface="Arial" charset="0"/>
                <a:ea typeface="ＭＳ Ｐゴシック" charset="0"/>
                <a:cs typeface="ＭＳ Ｐゴシック" charset="0"/>
              </a:defRPr>
            </a:lvl5pPr>
            <a:lvl6pPr marL="457200" algn="l" defTabSz="457200"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6pPr>
            <a:lvl7pPr marL="914400" algn="l" defTabSz="457200"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7pPr>
            <a:lvl8pPr marL="1371600" algn="l" defTabSz="457200"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8pPr>
            <a:lvl9pPr marL="1828800" algn="l" defTabSz="457200"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9pPr>
          </a:lstStyle>
          <a:p>
            <a:r>
              <a:rPr lang="en-US" altLang="en-US" dirty="0">
                <a:latin typeface="Arial" panose="020B0604020202020204" pitchFamily="34" charset="0"/>
                <a:ea typeface="ＭＳ Ｐゴシック" panose="020B0600070205080204" pitchFamily="34" charset="-128"/>
              </a:rPr>
              <a:t>When to Stop</a:t>
            </a:r>
          </a:p>
        </p:txBody>
      </p:sp>
      <p:sp>
        <p:nvSpPr>
          <p:cNvPr id="8" name="Content Placeholder 4">
            <a:extLst>
              <a:ext uri="{FF2B5EF4-FFF2-40B4-BE49-F238E27FC236}">
                <a16:creationId xmlns:a16="http://schemas.microsoft.com/office/drawing/2014/main" id="{EEADF236-C42E-7E43-BC79-F9C4A2E6516A}"/>
              </a:ext>
            </a:extLst>
          </p:cNvPr>
          <p:cNvSpPr txBox="1">
            <a:spLocks/>
          </p:cNvSpPr>
          <p:nvPr/>
        </p:nvSpPr>
        <p:spPr>
          <a:xfrm>
            <a:off x="955675" y="4210290"/>
            <a:ext cx="7700963" cy="868744"/>
          </a:xfrm>
          <a:prstGeom prst="rect">
            <a:avLst/>
          </a:prstGeom>
        </p:spPr>
        <p:txBody>
          <a:bodyPr vert="horz" wrap="square" lIns="0" tIns="45720" rIns="0" bIns="45720" numCol="1" rtlCol="0" anchor="t" anchorCtr="0" compatLnSpc="1">
            <a:prstTxWarp prst="textNoShape">
              <a:avLst/>
            </a:prstTxWarp>
            <a:normAutofit fontScale="92500" lnSpcReduction="10000"/>
          </a:bodyPr>
          <a:lstStyle>
            <a:lvl1pPr marL="342900" indent="-342900" algn="l" defTabSz="457200" rtl="0" eaLnBrk="1" fontAlgn="base" hangingPunct="1">
              <a:spcBef>
                <a:spcPct val="20000"/>
              </a:spcBef>
              <a:spcAft>
                <a:spcPct val="0"/>
              </a:spcAft>
              <a:buClr>
                <a:schemeClr val="bg2"/>
              </a:buClr>
              <a:buFont typeface="Wingdings" pitchFamily="2" charset="2"/>
              <a:defRPr kern="1200" spc="20">
                <a:solidFill>
                  <a:schemeClr val="tx1"/>
                </a:solidFill>
                <a:latin typeface="Arial"/>
                <a:ea typeface="ＭＳ Ｐゴシック" charset="0"/>
                <a:cs typeface="ＭＳ Ｐゴシック" charset="0"/>
              </a:defRPr>
            </a:lvl1pPr>
            <a:lvl2pPr marL="288925" indent="-288925" algn="l" defTabSz="457200" rtl="0" eaLnBrk="1" fontAlgn="base" hangingPunct="1">
              <a:spcBef>
                <a:spcPct val="20000"/>
              </a:spcBef>
              <a:spcAft>
                <a:spcPct val="0"/>
              </a:spcAft>
              <a:buClr>
                <a:schemeClr val="bg2"/>
              </a:buClr>
              <a:buFont typeface="Wingdings" pitchFamily="2" charset="2"/>
              <a:buChar char="§"/>
              <a:defRPr kern="1200">
                <a:solidFill>
                  <a:srgbClr val="595959"/>
                </a:solidFill>
                <a:latin typeface="Arial"/>
                <a:ea typeface="ＭＳ Ｐゴシック" charset="0"/>
                <a:cs typeface="+mn-cs"/>
              </a:defRPr>
            </a:lvl2pPr>
            <a:lvl3pPr marL="569913" indent="-225425" algn="l" defTabSz="457200" rtl="0" eaLnBrk="1" fontAlgn="base" hangingPunct="1">
              <a:spcBef>
                <a:spcPct val="20000"/>
              </a:spcBef>
              <a:spcAft>
                <a:spcPct val="0"/>
              </a:spcAft>
              <a:buClr>
                <a:schemeClr val="bg2"/>
              </a:buClr>
              <a:buSzPct val="102000"/>
              <a:buFont typeface="Source Sans Pro" panose="020B0503030403020204" pitchFamily="34" charset="77"/>
              <a:buChar char="›"/>
              <a:defRPr kern="1200">
                <a:solidFill>
                  <a:srgbClr val="595959"/>
                </a:solidFill>
                <a:latin typeface="Arial"/>
                <a:ea typeface="ＭＳ Ｐゴシック" charset="0"/>
                <a:cs typeface="+mn-cs"/>
              </a:defRPr>
            </a:lvl3pPr>
            <a:lvl4pPr marL="914400" indent="-227013" algn="l" defTabSz="457200" rtl="0" eaLnBrk="1" fontAlgn="base" hangingPunct="1">
              <a:spcBef>
                <a:spcPct val="20000"/>
              </a:spcBef>
              <a:spcAft>
                <a:spcPct val="0"/>
              </a:spcAft>
              <a:buClr>
                <a:schemeClr val="bg2"/>
              </a:buClr>
              <a:buFont typeface="Arial" panose="020B0604020202020204" pitchFamily="34" charset="0"/>
              <a:buChar char="•"/>
              <a:defRPr kern="1200">
                <a:solidFill>
                  <a:srgbClr val="595959"/>
                </a:solidFill>
                <a:latin typeface="Arial"/>
                <a:ea typeface="ＭＳ Ｐゴシック" charset="0"/>
                <a:cs typeface="+mn-cs"/>
              </a:defRPr>
            </a:lvl4pPr>
            <a:lvl5pPr marL="1258888" indent="-227013" algn="l" defTabSz="457200" rtl="0" eaLnBrk="1" fontAlgn="base" hangingPunct="1">
              <a:spcBef>
                <a:spcPct val="20000"/>
              </a:spcBef>
              <a:spcAft>
                <a:spcPct val="0"/>
              </a:spcAft>
              <a:buClr>
                <a:schemeClr val="bg2"/>
              </a:buClr>
              <a:buFont typeface="Source Sans Pro" panose="020B0503030403020204" pitchFamily="34" charset="77"/>
              <a:buChar char="–"/>
              <a:defRPr kern="1200">
                <a:solidFill>
                  <a:srgbClr val="595959"/>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altLang="en-US" sz="1700" dirty="0">
                <a:latin typeface="+mn-lt"/>
                <a:ea typeface="ＭＳ Ｐゴシック" panose="020B0600070205080204" pitchFamily="34" charset="-128"/>
              </a:rPr>
              <a:t>Best practice is 125 characters, or the length of a tweet</a:t>
            </a:r>
          </a:p>
          <a:p>
            <a:pPr>
              <a:buFont typeface="Arial" panose="020B0604020202020204" pitchFamily="34" charset="0"/>
              <a:buChar char="•"/>
            </a:pPr>
            <a:r>
              <a:rPr lang="en-US" altLang="en-US" sz="1700" dirty="0">
                <a:latin typeface="+mn-lt"/>
                <a:ea typeface="ＭＳ Ｐゴシック" panose="020B0600070205080204" pitchFamily="34" charset="-128"/>
              </a:rPr>
              <a:t>JAWS </a:t>
            </a:r>
            <a:r>
              <a:rPr lang="en-US" altLang="en-US" sz="1700" dirty="0" err="1">
                <a:latin typeface="+mn-lt"/>
                <a:ea typeface="ＭＳ Ｐゴシック" panose="020B0600070205080204" pitchFamily="34" charset="-128"/>
              </a:rPr>
              <a:t>screenreading</a:t>
            </a:r>
            <a:r>
              <a:rPr lang="en-US" altLang="en-US" sz="1700" dirty="0">
                <a:latin typeface="+mn-lt"/>
                <a:ea typeface="ＭＳ Ｐゴシック" panose="020B0600070205080204" pitchFamily="34" charset="-128"/>
              </a:rPr>
              <a:t> software default setting pauses after 250 characters</a:t>
            </a:r>
          </a:p>
          <a:p>
            <a:pPr>
              <a:buFont typeface="Arial" panose="020B0604020202020204" pitchFamily="34" charset="0"/>
              <a:buChar char="•"/>
            </a:pPr>
            <a:r>
              <a:rPr lang="en-US" altLang="en-US" sz="1700" dirty="0">
                <a:latin typeface="+mn-lt"/>
                <a:ea typeface="ＭＳ Ｐゴシック" panose="020B0600070205080204" pitchFamily="34" charset="-128"/>
              </a:rPr>
              <a:t>Alt Text </a:t>
            </a:r>
            <a:r>
              <a:rPr lang="en-US" altLang="en-US" sz="1700" b="1" dirty="0">
                <a:latin typeface="+mn-lt"/>
                <a:ea typeface="ＭＳ Ｐゴシック" panose="020B0600070205080204" pitchFamily="34" charset="-128"/>
              </a:rPr>
              <a:t>can</a:t>
            </a:r>
            <a:r>
              <a:rPr lang="en-US" altLang="en-US" sz="1700" dirty="0">
                <a:latin typeface="+mn-lt"/>
                <a:ea typeface="ＭＳ Ｐゴシック" panose="020B0600070205080204" pitchFamily="34" charset="-128"/>
              </a:rPr>
              <a:t> be longer if necessary, depending on its purpose or audience</a:t>
            </a:r>
          </a:p>
          <a:p>
            <a:pPr>
              <a:buFont typeface="Arial" panose="020B0604020202020204" pitchFamily="34" charset="0"/>
              <a:buAutoNum type="arabicPeriod"/>
            </a:pPr>
            <a:endParaRPr lang="en-US" altLang="en-US" sz="1800"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3611714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D64DF-431C-5B45-A305-36355DB943C7}"/>
              </a:ext>
            </a:extLst>
          </p:cNvPr>
          <p:cNvSpPr>
            <a:spLocks noGrp="1"/>
          </p:cNvSpPr>
          <p:nvPr>
            <p:ph type="title"/>
          </p:nvPr>
        </p:nvSpPr>
        <p:spPr>
          <a:xfrm>
            <a:off x="948776" y="257319"/>
            <a:ext cx="7707862" cy="650699"/>
          </a:xfrm>
        </p:spPr>
        <p:txBody>
          <a:bodyPr/>
          <a:lstStyle/>
          <a:p>
            <a:r>
              <a:rPr lang="en-US" dirty="0"/>
              <a:t>Context is Critical</a:t>
            </a:r>
          </a:p>
        </p:txBody>
      </p:sp>
      <p:sp>
        <p:nvSpPr>
          <p:cNvPr id="11" name="TextBox 10">
            <a:extLst>
              <a:ext uri="{FF2B5EF4-FFF2-40B4-BE49-F238E27FC236}">
                <a16:creationId xmlns:a16="http://schemas.microsoft.com/office/drawing/2014/main" id="{C596D944-064A-C649-B251-4D99CA6B4251}"/>
              </a:ext>
            </a:extLst>
          </p:cNvPr>
          <p:cNvSpPr txBox="1"/>
          <p:nvPr/>
        </p:nvSpPr>
        <p:spPr>
          <a:xfrm>
            <a:off x="948775" y="3977569"/>
            <a:ext cx="2473693" cy="984885"/>
          </a:xfrm>
          <a:prstGeom prst="rect">
            <a:avLst/>
          </a:prstGeom>
          <a:noFill/>
        </p:spPr>
        <p:txBody>
          <a:bodyPr wrap="square" rtlCol="0">
            <a:spAutoFit/>
          </a:bodyPr>
          <a:lstStyle/>
          <a:p>
            <a:r>
              <a:rPr lang="en-US" sz="1600" i="1" dirty="0">
                <a:solidFill>
                  <a:schemeClr val="bg2"/>
                </a:solidFill>
              </a:rPr>
              <a:t>No Context</a:t>
            </a:r>
          </a:p>
          <a:p>
            <a:endParaRPr lang="en-US" sz="1400" dirty="0"/>
          </a:p>
          <a:p>
            <a:r>
              <a:rPr lang="en-US" sz="1400" dirty="0"/>
              <a:t>ALT text = A mostly empty stadium.</a:t>
            </a:r>
          </a:p>
        </p:txBody>
      </p:sp>
      <p:sp>
        <p:nvSpPr>
          <p:cNvPr id="12" name="TextBox 11">
            <a:extLst>
              <a:ext uri="{FF2B5EF4-FFF2-40B4-BE49-F238E27FC236}">
                <a16:creationId xmlns:a16="http://schemas.microsoft.com/office/drawing/2014/main" id="{F7914025-2281-3A4C-82B2-5724D7F4EE34}"/>
              </a:ext>
            </a:extLst>
          </p:cNvPr>
          <p:cNvSpPr txBox="1"/>
          <p:nvPr/>
        </p:nvSpPr>
        <p:spPr>
          <a:xfrm>
            <a:off x="3687889" y="4010296"/>
            <a:ext cx="2473693" cy="2299063"/>
          </a:xfrm>
          <a:prstGeom prst="rect">
            <a:avLst/>
          </a:prstGeom>
          <a:noFill/>
        </p:spPr>
        <p:txBody>
          <a:bodyPr wrap="square" rtlCol="0">
            <a:spAutoFit/>
          </a:bodyPr>
          <a:lstStyle/>
          <a:p>
            <a:endParaRPr lang="en-US" dirty="0"/>
          </a:p>
        </p:txBody>
      </p:sp>
      <p:sp>
        <p:nvSpPr>
          <p:cNvPr id="14" name="TextBox 13">
            <a:extLst>
              <a:ext uri="{FF2B5EF4-FFF2-40B4-BE49-F238E27FC236}">
                <a16:creationId xmlns:a16="http://schemas.microsoft.com/office/drawing/2014/main" id="{7FDC50FE-4DFB-3348-83B9-8F92D2E08E56}"/>
              </a:ext>
            </a:extLst>
          </p:cNvPr>
          <p:cNvSpPr txBox="1"/>
          <p:nvPr/>
        </p:nvSpPr>
        <p:spPr>
          <a:xfrm>
            <a:off x="3565860" y="3977569"/>
            <a:ext cx="2473693" cy="1661993"/>
          </a:xfrm>
          <a:prstGeom prst="rect">
            <a:avLst/>
          </a:prstGeom>
          <a:noFill/>
        </p:spPr>
        <p:txBody>
          <a:bodyPr wrap="square" rtlCol="0">
            <a:spAutoFit/>
          </a:bodyPr>
          <a:lstStyle/>
          <a:p>
            <a:r>
              <a:rPr lang="en-US" sz="1600" i="1" dirty="0">
                <a:solidFill>
                  <a:schemeClr val="bg2"/>
                </a:solidFill>
              </a:rPr>
              <a:t>On a page about recent turnout for track tryouts.</a:t>
            </a:r>
          </a:p>
          <a:p>
            <a:endParaRPr lang="en-US" sz="1400" dirty="0"/>
          </a:p>
          <a:p>
            <a:r>
              <a:rPr lang="en-US" sz="1400" dirty="0"/>
              <a:t>ALT text = Harvard Stadium with two lone runners bounding up the steps.</a:t>
            </a:r>
          </a:p>
          <a:p>
            <a:endParaRPr lang="en-US" sz="1400" dirty="0"/>
          </a:p>
        </p:txBody>
      </p:sp>
      <p:sp>
        <p:nvSpPr>
          <p:cNvPr id="15" name="TextBox 14">
            <a:extLst>
              <a:ext uri="{FF2B5EF4-FFF2-40B4-BE49-F238E27FC236}">
                <a16:creationId xmlns:a16="http://schemas.microsoft.com/office/drawing/2014/main" id="{847E35F7-FFA3-B447-88E2-C271442BBE10}"/>
              </a:ext>
            </a:extLst>
          </p:cNvPr>
          <p:cNvSpPr txBox="1"/>
          <p:nvPr/>
        </p:nvSpPr>
        <p:spPr>
          <a:xfrm>
            <a:off x="6182945" y="3977569"/>
            <a:ext cx="2473693" cy="1692771"/>
          </a:xfrm>
          <a:prstGeom prst="rect">
            <a:avLst/>
          </a:prstGeom>
          <a:noFill/>
        </p:spPr>
        <p:txBody>
          <a:bodyPr wrap="square" rtlCol="0">
            <a:spAutoFit/>
          </a:bodyPr>
          <a:lstStyle/>
          <a:p>
            <a:r>
              <a:rPr lang="en-US" sz="1600" i="1" dirty="0">
                <a:solidFill>
                  <a:schemeClr val="bg2"/>
                </a:solidFill>
              </a:rPr>
              <a:t>On a page about renovation projects at Harvard</a:t>
            </a:r>
          </a:p>
          <a:p>
            <a:endParaRPr lang="en-US" sz="1400" dirty="0"/>
          </a:p>
          <a:p>
            <a:r>
              <a:rPr lang="en-US" sz="1400" dirty="0"/>
              <a:t>ALT text = Harvard Stadium with cracked concrete pillars.</a:t>
            </a:r>
          </a:p>
          <a:p>
            <a:endParaRPr lang="en-US" sz="1400" dirty="0"/>
          </a:p>
        </p:txBody>
      </p:sp>
      <p:pic>
        <p:nvPicPr>
          <p:cNvPr id="16" name="Picture 15">
            <a:extLst>
              <a:ext uri="{FF2B5EF4-FFF2-40B4-BE49-F238E27FC236}">
                <a16:creationId xmlns:a16="http://schemas.microsoft.com/office/drawing/2014/main" id="{AE84AB7B-F0EE-FC49-87D6-F0299BFA51C6}"/>
              </a:ext>
            </a:extLst>
          </p:cNvPr>
          <p:cNvPicPr>
            <a:picLocks noChangeAspect="1"/>
          </p:cNvPicPr>
          <p:nvPr/>
        </p:nvPicPr>
        <p:blipFill>
          <a:blip r:embed="rId2"/>
          <a:stretch>
            <a:fillRect/>
          </a:stretch>
        </p:blipFill>
        <p:spPr>
          <a:xfrm>
            <a:off x="2875741" y="1144998"/>
            <a:ext cx="3853932" cy="2562865"/>
          </a:xfrm>
          <a:prstGeom prst="rect">
            <a:avLst/>
          </a:prstGeom>
        </p:spPr>
      </p:pic>
    </p:spTree>
    <p:extLst>
      <p:ext uri="{BB962C8B-B14F-4D97-AF65-F5344CB8AC3E}">
        <p14:creationId xmlns:p14="http://schemas.microsoft.com/office/powerpoint/2010/main" val="97013553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121A3-CB5B-9441-A08A-5371A3DA92C7}"/>
              </a:ext>
            </a:extLst>
          </p:cNvPr>
          <p:cNvSpPr>
            <a:spLocks noGrp="1"/>
          </p:cNvSpPr>
          <p:nvPr>
            <p:ph type="title"/>
          </p:nvPr>
        </p:nvSpPr>
        <p:spPr/>
        <p:txBody>
          <a:bodyPr/>
          <a:lstStyle/>
          <a:p>
            <a:r>
              <a:rPr lang="en-US" dirty="0"/>
              <a:t>Why was the image included?</a:t>
            </a:r>
          </a:p>
        </p:txBody>
      </p:sp>
      <p:sp>
        <p:nvSpPr>
          <p:cNvPr id="3" name="Content Placeholder 2">
            <a:extLst>
              <a:ext uri="{FF2B5EF4-FFF2-40B4-BE49-F238E27FC236}">
                <a16:creationId xmlns:a16="http://schemas.microsoft.com/office/drawing/2014/main" id="{8077ABDE-E270-B741-A4C8-A950D7A991DC}"/>
              </a:ext>
            </a:extLst>
          </p:cNvPr>
          <p:cNvSpPr>
            <a:spLocks noGrp="1"/>
          </p:cNvSpPr>
          <p:nvPr>
            <p:ph sz="quarter" idx="10"/>
          </p:nvPr>
        </p:nvSpPr>
        <p:spPr>
          <a:xfrm>
            <a:off x="1257973" y="1208790"/>
            <a:ext cx="6218000" cy="1607737"/>
          </a:xfrm>
        </p:spPr>
        <p:txBody>
          <a:bodyPr>
            <a:normAutofit/>
          </a:bodyPr>
          <a:lstStyle/>
          <a:p>
            <a:pPr>
              <a:buFont typeface="Arial" panose="020B0604020202020204" pitchFamily="34" charset="0"/>
              <a:buChar char="•"/>
            </a:pPr>
            <a:r>
              <a:rPr lang="en-US" dirty="0"/>
              <a:t>Is the image decorative only?</a:t>
            </a:r>
          </a:p>
          <a:p>
            <a:pPr marL="914400" lvl="2" indent="-285750">
              <a:buFontTx/>
              <a:buChar char="-"/>
            </a:pPr>
            <a:r>
              <a:rPr lang="en-US" dirty="0">
                <a:solidFill>
                  <a:schemeClr val="tx1"/>
                </a:solidFill>
              </a:rPr>
              <a:t>No description is required for decorative images</a:t>
            </a:r>
            <a:endParaRPr lang="en-US" dirty="0"/>
          </a:p>
          <a:p>
            <a:pPr>
              <a:buFont typeface="Arial" panose="020B0604020202020204" pitchFamily="34" charset="0"/>
              <a:buChar char="•"/>
            </a:pPr>
            <a:r>
              <a:rPr lang="en-US" dirty="0"/>
              <a:t>Read the surrounding text to ascertain the information the image is conveying</a:t>
            </a:r>
          </a:p>
        </p:txBody>
      </p:sp>
      <p:pic>
        <p:nvPicPr>
          <p:cNvPr id="9" name="Picture 8">
            <a:extLst>
              <a:ext uri="{FF2B5EF4-FFF2-40B4-BE49-F238E27FC236}">
                <a16:creationId xmlns:a16="http://schemas.microsoft.com/office/drawing/2014/main" id="{90C5182E-900D-6A49-90DC-1DB00F23107C}"/>
              </a:ext>
            </a:extLst>
          </p:cNvPr>
          <p:cNvPicPr>
            <a:picLocks noChangeAspect="1"/>
          </p:cNvPicPr>
          <p:nvPr/>
        </p:nvPicPr>
        <p:blipFill>
          <a:blip r:embed="rId2"/>
          <a:stretch>
            <a:fillRect/>
          </a:stretch>
        </p:blipFill>
        <p:spPr>
          <a:xfrm>
            <a:off x="948776" y="3384721"/>
            <a:ext cx="2666111" cy="2113845"/>
          </a:xfrm>
          <a:prstGeom prst="rect">
            <a:avLst/>
          </a:prstGeom>
        </p:spPr>
      </p:pic>
      <p:sp>
        <p:nvSpPr>
          <p:cNvPr id="10" name="TextBox 9">
            <a:extLst>
              <a:ext uri="{FF2B5EF4-FFF2-40B4-BE49-F238E27FC236}">
                <a16:creationId xmlns:a16="http://schemas.microsoft.com/office/drawing/2014/main" id="{8CE42C66-EEAE-3249-84A3-8F03CC4B3255}"/>
              </a:ext>
            </a:extLst>
          </p:cNvPr>
          <p:cNvSpPr txBox="1"/>
          <p:nvPr/>
        </p:nvSpPr>
        <p:spPr>
          <a:xfrm>
            <a:off x="3913816" y="3308102"/>
            <a:ext cx="4742822" cy="2923877"/>
          </a:xfrm>
          <a:prstGeom prst="rect">
            <a:avLst/>
          </a:prstGeom>
          <a:noFill/>
        </p:spPr>
        <p:txBody>
          <a:bodyPr wrap="square" rtlCol="0">
            <a:spAutoFit/>
          </a:bodyPr>
          <a:lstStyle/>
          <a:p>
            <a:pPr marL="9525" indent="-9525"/>
            <a:r>
              <a:rPr lang="en-US" sz="1600" i="1" dirty="0"/>
              <a:t>Is the point of this image in the document to show winter in Valley Forge or that Lafayette and Washington were at Valley Forge?</a:t>
            </a:r>
          </a:p>
          <a:p>
            <a:pPr marL="9525" indent="219075"/>
            <a:endParaRPr lang="en-US" sz="800" dirty="0"/>
          </a:p>
          <a:p>
            <a:pPr marL="9525" indent="219075"/>
            <a:r>
              <a:rPr lang="en-US" sz="1400" dirty="0"/>
              <a:t>The answer will affect the Alt Text that you write.</a:t>
            </a:r>
          </a:p>
          <a:p>
            <a:pPr marL="228600"/>
            <a:endParaRPr lang="en-US" sz="1400" dirty="0"/>
          </a:p>
          <a:p>
            <a:pPr marL="228600"/>
            <a:r>
              <a:rPr lang="en-US" sz="1400" dirty="0"/>
              <a:t>ALT = Valley Forge in winter. The landscape is snow covered and soldiers are sitting by the open road with a camp fire.  (emphasizing winter in Valley Forge.</a:t>
            </a:r>
          </a:p>
          <a:p>
            <a:pPr marL="228600"/>
            <a:r>
              <a:rPr lang="en-US" sz="1400" dirty="0"/>
              <a:t>ALT = Washington and Lafayette on horseback talking to soldiers in snow at Valley Forge. (emphasizing Washington and Lafayette)</a:t>
            </a:r>
          </a:p>
          <a:p>
            <a:endParaRPr lang="en-US" sz="1600" dirty="0"/>
          </a:p>
        </p:txBody>
      </p:sp>
      <p:sp>
        <p:nvSpPr>
          <p:cNvPr id="11" name="TextBox 10">
            <a:extLst>
              <a:ext uri="{FF2B5EF4-FFF2-40B4-BE49-F238E27FC236}">
                <a16:creationId xmlns:a16="http://schemas.microsoft.com/office/drawing/2014/main" id="{A70D2D1C-E314-D74A-86AB-A454EB39B187}"/>
              </a:ext>
            </a:extLst>
          </p:cNvPr>
          <p:cNvSpPr txBox="1"/>
          <p:nvPr/>
        </p:nvSpPr>
        <p:spPr>
          <a:xfrm>
            <a:off x="875916" y="2835971"/>
            <a:ext cx="7853581" cy="400110"/>
          </a:xfrm>
          <a:prstGeom prst="rect">
            <a:avLst/>
          </a:prstGeom>
          <a:noFill/>
        </p:spPr>
        <p:txBody>
          <a:bodyPr wrap="square" rtlCol="0">
            <a:spAutoFit/>
          </a:bodyPr>
          <a:lstStyle/>
          <a:p>
            <a:r>
              <a:rPr lang="en-US" sz="2000" dirty="0">
                <a:solidFill>
                  <a:schemeClr val="bg2"/>
                </a:solidFill>
              </a:rPr>
              <a:t>Consider this painting of George Washington at Valley Forge</a:t>
            </a:r>
          </a:p>
        </p:txBody>
      </p:sp>
    </p:spTree>
    <p:extLst>
      <p:ext uri="{BB962C8B-B14F-4D97-AF65-F5344CB8AC3E}">
        <p14:creationId xmlns:p14="http://schemas.microsoft.com/office/powerpoint/2010/main" val="43222617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C4D8E7D-72E9-C644-81E6-322E1F230089}"/>
              </a:ext>
            </a:extLst>
          </p:cNvPr>
          <p:cNvSpPr>
            <a:spLocks noGrp="1"/>
          </p:cNvSpPr>
          <p:nvPr>
            <p:ph type="title"/>
          </p:nvPr>
        </p:nvSpPr>
        <p:spPr>
          <a:xfrm>
            <a:off x="948776" y="208082"/>
            <a:ext cx="7707862" cy="650699"/>
          </a:xfrm>
        </p:spPr>
        <p:txBody>
          <a:bodyPr/>
          <a:lstStyle/>
          <a:p>
            <a:r>
              <a:rPr lang="en-US" dirty="0"/>
              <a:t>Consider your Audience</a:t>
            </a:r>
          </a:p>
        </p:txBody>
      </p:sp>
      <p:sp>
        <p:nvSpPr>
          <p:cNvPr id="7" name="Content Placeholder 2">
            <a:extLst>
              <a:ext uri="{FF2B5EF4-FFF2-40B4-BE49-F238E27FC236}">
                <a16:creationId xmlns:a16="http://schemas.microsoft.com/office/drawing/2014/main" id="{8D3A47A5-8841-354D-8DC0-55A6F20713FF}"/>
              </a:ext>
            </a:extLst>
          </p:cNvPr>
          <p:cNvSpPr>
            <a:spLocks noGrp="1"/>
          </p:cNvSpPr>
          <p:nvPr>
            <p:ph sz="quarter" idx="10"/>
          </p:nvPr>
        </p:nvSpPr>
        <p:spPr>
          <a:xfrm>
            <a:off x="1268022" y="1055076"/>
            <a:ext cx="5735679" cy="2471895"/>
          </a:xfrm>
        </p:spPr>
        <p:txBody>
          <a:bodyPr/>
          <a:lstStyle/>
          <a:p>
            <a:pPr marL="285750" indent="-285750">
              <a:buFont typeface="Arial" panose="020B0604020202020204" pitchFamily="34" charset="0"/>
              <a:buChar char="•"/>
            </a:pPr>
            <a:r>
              <a:rPr lang="en-US" dirty="0"/>
              <a:t>Know your target reader</a:t>
            </a:r>
          </a:p>
          <a:p>
            <a:pPr marL="919163" lvl="1" indent="-279400">
              <a:buFont typeface="Arial" panose="020B0604020202020204" pitchFamily="34" charset="0"/>
              <a:buChar char="•"/>
            </a:pPr>
            <a:r>
              <a:rPr lang="en-US" dirty="0">
                <a:solidFill>
                  <a:schemeClr val="tx1"/>
                </a:solidFill>
              </a:rPr>
              <a:t>Age</a:t>
            </a:r>
          </a:p>
          <a:p>
            <a:pPr marL="919163" lvl="1" indent="-279400">
              <a:buFont typeface="Arial" panose="020B0604020202020204" pitchFamily="34" charset="0"/>
              <a:buChar char="•"/>
            </a:pPr>
            <a:r>
              <a:rPr lang="en-US" dirty="0">
                <a:solidFill>
                  <a:schemeClr val="tx1"/>
                </a:solidFill>
              </a:rPr>
              <a:t>Education level &amp; subject matter expertise</a:t>
            </a:r>
          </a:p>
          <a:p>
            <a:pPr marL="919163" lvl="1" indent="-279400">
              <a:buFont typeface="Arial" panose="020B0604020202020204" pitchFamily="34" charset="0"/>
              <a:buChar char="•"/>
            </a:pPr>
            <a:endParaRPr lang="en-US" sz="800" dirty="0"/>
          </a:p>
          <a:p>
            <a:pPr lvl="1">
              <a:buFont typeface="Arial" panose="020B0604020202020204" pitchFamily="34" charset="0"/>
              <a:buChar char="•"/>
            </a:pPr>
            <a:r>
              <a:rPr lang="en-US" dirty="0">
                <a:solidFill>
                  <a:schemeClr val="tx1"/>
                </a:solidFill>
              </a:rPr>
              <a:t>Use vocabulary and phrases appropriate for your target reader</a:t>
            </a:r>
          </a:p>
          <a:p>
            <a:pPr marL="919163" lvl="2" indent="-290513">
              <a:buFont typeface="Arial" panose="020B0604020202020204" pitchFamily="34" charset="0"/>
              <a:buChar char="•"/>
            </a:pPr>
            <a:r>
              <a:rPr lang="en-US" dirty="0">
                <a:solidFill>
                  <a:schemeClr val="tx1"/>
                </a:solidFill>
              </a:rPr>
              <a:t>Descriptions for lay people should be simpler than those for subject matter experts</a:t>
            </a:r>
          </a:p>
        </p:txBody>
      </p:sp>
      <p:pic>
        <p:nvPicPr>
          <p:cNvPr id="2" name="Picture 1">
            <a:extLst>
              <a:ext uri="{FF2B5EF4-FFF2-40B4-BE49-F238E27FC236}">
                <a16:creationId xmlns:a16="http://schemas.microsoft.com/office/drawing/2014/main" id="{A27834C9-279A-7A45-A9E4-11B2A4FE6B5B}"/>
              </a:ext>
            </a:extLst>
          </p:cNvPr>
          <p:cNvPicPr>
            <a:picLocks noChangeAspect="1"/>
          </p:cNvPicPr>
          <p:nvPr/>
        </p:nvPicPr>
        <p:blipFill>
          <a:blip r:embed="rId2"/>
          <a:stretch>
            <a:fillRect/>
          </a:stretch>
        </p:blipFill>
        <p:spPr>
          <a:xfrm>
            <a:off x="870452" y="3526971"/>
            <a:ext cx="3962400" cy="1701800"/>
          </a:xfrm>
          <a:prstGeom prst="rect">
            <a:avLst/>
          </a:prstGeom>
        </p:spPr>
      </p:pic>
      <p:sp>
        <p:nvSpPr>
          <p:cNvPr id="3" name="TextBox 2">
            <a:extLst>
              <a:ext uri="{FF2B5EF4-FFF2-40B4-BE49-F238E27FC236}">
                <a16:creationId xmlns:a16="http://schemas.microsoft.com/office/drawing/2014/main" id="{D13F4982-4EB5-BF48-AE0B-B4E33AE3D17A}"/>
              </a:ext>
            </a:extLst>
          </p:cNvPr>
          <p:cNvSpPr txBox="1"/>
          <p:nvPr/>
        </p:nvSpPr>
        <p:spPr>
          <a:xfrm>
            <a:off x="4963886" y="3526971"/>
            <a:ext cx="3526971" cy="1077218"/>
          </a:xfrm>
          <a:prstGeom prst="rect">
            <a:avLst/>
          </a:prstGeom>
          <a:noFill/>
        </p:spPr>
        <p:txBody>
          <a:bodyPr wrap="square" rtlCol="0">
            <a:spAutoFit/>
          </a:bodyPr>
          <a:lstStyle/>
          <a:p>
            <a:r>
              <a:rPr lang="en-US" sz="1600" dirty="0"/>
              <a:t>ALT = This is a photograph of the Louvre Museum in France at night. The entrance to the museum is a large pyramid made of glass.</a:t>
            </a:r>
          </a:p>
        </p:txBody>
      </p:sp>
      <p:sp>
        <p:nvSpPr>
          <p:cNvPr id="4" name="TextBox 3">
            <a:extLst>
              <a:ext uri="{FF2B5EF4-FFF2-40B4-BE49-F238E27FC236}">
                <a16:creationId xmlns:a16="http://schemas.microsoft.com/office/drawing/2014/main" id="{1505F337-CB40-324A-B2C7-E05C208ACC47}"/>
              </a:ext>
            </a:extLst>
          </p:cNvPr>
          <p:cNvSpPr txBox="1"/>
          <p:nvPr/>
        </p:nvSpPr>
        <p:spPr>
          <a:xfrm>
            <a:off x="870452" y="5406013"/>
            <a:ext cx="7786186" cy="954107"/>
          </a:xfrm>
          <a:prstGeom prst="rect">
            <a:avLst/>
          </a:prstGeom>
          <a:noFill/>
          <a:ln>
            <a:solidFill>
              <a:schemeClr val="accent1"/>
            </a:solidFill>
          </a:ln>
        </p:spPr>
        <p:txBody>
          <a:bodyPr wrap="square" rtlCol="0">
            <a:spAutoFit/>
          </a:bodyPr>
          <a:lstStyle/>
          <a:p>
            <a:r>
              <a:rPr lang="en-US" sz="1400" i="1" dirty="0"/>
              <a:t>This image in context:</a:t>
            </a:r>
          </a:p>
          <a:p>
            <a:pPr marL="285750" indent="-285750">
              <a:buFont typeface="Arial" panose="020B0604020202020204" pitchFamily="34" charset="0"/>
              <a:buChar char="•"/>
            </a:pPr>
            <a:r>
              <a:rPr lang="en-US" sz="1400" dirty="0"/>
              <a:t>This photograph of the Louvre is part of an introduction to a chapter in a history textbook for young children.</a:t>
            </a:r>
          </a:p>
          <a:p>
            <a:pPr marL="285750" indent="-285750">
              <a:buFont typeface="Arial" panose="020B0604020202020204" pitchFamily="34" charset="0"/>
              <a:buChar char="•"/>
            </a:pPr>
            <a:r>
              <a:rPr lang="en-US" sz="1400" dirty="0"/>
              <a:t>The description uses language and introduces shapes appropriate for a young child.</a:t>
            </a:r>
          </a:p>
        </p:txBody>
      </p:sp>
    </p:spTree>
    <p:extLst>
      <p:ext uri="{BB962C8B-B14F-4D97-AF65-F5344CB8AC3E}">
        <p14:creationId xmlns:p14="http://schemas.microsoft.com/office/powerpoint/2010/main" val="1659631155"/>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C4D8E7D-72E9-C644-81E6-322E1F230089}"/>
              </a:ext>
            </a:extLst>
          </p:cNvPr>
          <p:cNvSpPr>
            <a:spLocks noGrp="1"/>
          </p:cNvSpPr>
          <p:nvPr>
            <p:ph type="title"/>
          </p:nvPr>
        </p:nvSpPr>
        <p:spPr>
          <a:xfrm>
            <a:off x="942127" y="320516"/>
            <a:ext cx="7707862" cy="650699"/>
          </a:xfrm>
        </p:spPr>
        <p:txBody>
          <a:bodyPr/>
          <a:lstStyle/>
          <a:p>
            <a:r>
              <a:rPr lang="en-US" dirty="0"/>
              <a:t>Be Concise</a:t>
            </a:r>
          </a:p>
        </p:txBody>
      </p:sp>
      <p:sp>
        <p:nvSpPr>
          <p:cNvPr id="7" name="Content Placeholder 2">
            <a:extLst>
              <a:ext uri="{FF2B5EF4-FFF2-40B4-BE49-F238E27FC236}">
                <a16:creationId xmlns:a16="http://schemas.microsoft.com/office/drawing/2014/main" id="{8D3A47A5-8841-354D-8DC0-55A6F20713FF}"/>
              </a:ext>
            </a:extLst>
          </p:cNvPr>
          <p:cNvSpPr>
            <a:spLocks noGrp="1"/>
          </p:cNvSpPr>
          <p:nvPr>
            <p:ph sz="quarter" idx="10"/>
          </p:nvPr>
        </p:nvSpPr>
        <p:spPr>
          <a:xfrm>
            <a:off x="1268022" y="978094"/>
            <a:ext cx="5735679" cy="4853354"/>
          </a:xfrm>
        </p:spPr>
        <p:txBody>
          <a:bodyPr/>
          <a:lstStyle/>
          <a:p>
            <a:pPr marL="285750" indent="-285750">
              <a:buFont typeface="Arial" panose="020B0604020202020204" pitchFamily="34" charset="0"/>
              <a:buChar char="•"/>
            </a:pPr>
            <a:r>
              <a:rPr lang="en-US" dirty="0"/>
              <a:t>More is not better – be succinct</a:t>
            </a:r>
          </a:p>
          <a:p>
            <a:pPr lvl="1">
              <a:buFont typeface="Arial" panose="020B0604020202020204" pitchFamily="34" charset="0"/>
              <a:buChar char="•"/>
            </a:pPr>
            <a:r>
              <a:rPr lang="en-US" dirty="0"/>
              <a:t>Don’t repeat information in the surrounding text</a:t>
            </a:r>
          </a:p>
          <a:p>
            <a:pPr lvl="1">
              <a:buFont typeface="Arial" panose="020B0604020202020204" pitchFamily="34" charset="0"/>
              <a:buChar char="•"/>
            </a:pPr>
            <a:r>
              <a:rPr lang="en-US" dirty="0"/>
              <a:t>Include color ONLY if it is significant</a:t>
            </a:r>
          </a:p>
        </p:txBody>
      </p:sp>
      <p:pic>
        <p:nvPicPr>
          <p:cNvPr id="2" name="Picture 1">
            <a:extLst>
              <a:ext uri="{FF2B5EF4-FFF2-40B4-BE49-F238E27FC236}">
                <a16:creationId xmlns:a16="http://schemas.microsoft.com/office/drawing/2014/main" id="{820D78D3-4DDA-EB4D-A750-53963D942831}"/>
              </a:ext>
            </a:extLst>
          </p:cNvPr>
          <p:cNvPicPr>
            <a:picLocks noChangeAspect="1"/>
          </p:cNvPicPr>
          <p:nvPr/>
        </p:nvPicPr>
        <p:blipFill>
          <a:blip r:embed="rId2"/>
          <a:stretch>
            <a:fillRect/>
          </a:stretch>
        </p:blipFill>
        <p:spPr>
          <a:xfrm>
            <a:off x="1268022" y="2285384"/>
            <a:ext cx="4429393" cy="1608968"/>
          </a:xfrm>
          <a:prstGeom prst="rect">
            <a:avLst/>
          </a:prstGeom>
        </p:spPr>
      </p:pic>
      <p:sp>
        <p:nvSpPr>
          <p:cNvPr id="8" name="TextBox 7">
            <a:extLst>
              <a:ext uri="{FF2B5EF4-FFF2-40B4-BE49-F238E27FC236}">
                <a16:creationId xmlns:a16="http://schemas.microsoft.com/office/drawing/2014/main" id="{38B8ECAF-D519-D24A-B879-64F5751DCA7C}"/>
              </a:ext>
            </a:extLst>
          </p:cNvPr>
          <p:cNvSpPr txBox="1"/>
          <p:nvPr/>
        </p:nvSpPr>
        <p:spPr>
          <a:xfrm>
            <a:off x="1191694" y="4046344"/>
            <a:ext cx="7208728" cy="1785104"/>
          </a:xfrm>
          <a:prstGeom prst="rect">
            <a:avLst/>
          </a:prstGeom>
          <a:noFill/>
        </p:spPr>
        <p:txBody>
          <a:bodyPr wrap="square" rtlCol="0">
            <a:spAutoFit/>
          </a:bodyPr>
          <a:lstStyle/>
          <a:p>
            <a:pPr marL="9525" indent="-9525"/>
            <a:r>
              <a:rPr lang="en-US" sz="1600" i="1" dirty="0"/>
              <a:t>Are the colors of the orbital paths significant?</a:t>
            </a:r>
          </a:p>
          <a:p>
            <a:pPr marL="9525" indent="219075"/>
            <a:endParaRPr lang="en-US" sz="800" dirty="0"/>
          </a:p>
          <a:p>
            <a:pPr marL="228600"/>
            <a:r>
              <a:rPr lang="en-US" sz="1400" dirty="0"/>
              <a:t>A quick read of the surrounding text has determined they are not, nor have the names of the planets been mentioned.</a:t>
            </a:r>
          </a:p>
          <a:p>
            <a:pPr marL="228600"/>
            <a:endParaRPr lang="en-US" sz="1400" dirty="0"/>
          </a:p>
          <a:p>
            <a:pPr marL="228600"/>
            <a:r>
              <a:rPr lang="en-US" sz="1400" dirty="0"/>
              <a:t>ALT =  </a:t>
            </a:r>
            <a:r>
              <a:rPr lang="en-US" sz="1400" i="1" dirty="0"/>
              <a:t>The orbiting paths of the eight planets in our solar system around the sun - Mercury, Venus, Earth, Mars, Jupiter, Saturn, Uranus and Neptune.</a:t>
            </a:r>
            <a:endParaRPr lang="en-US" sz="1400" dirty="0"/>
          </a:p>
          <a:p>
            <a:endParaRPr lang="en-US" sz="1600" dirty="0"/>
          </a:p>
        </p:txBody>
      </p:sp>
      <p:sp>
        <p:nvSpPr>
          <p:cNvPr id="9" name="TextBox 8">
            <a:extLst>
              <a:ext uri="{FF2B5EF4-FFF2-40B4-BE49-F238E27FC236}">
                <a16:creationId xmlns:a16="http://schemas.microsoft.com/office/drawing/2014/main" id="{CFEF55A9-2B09-B744-85FF-5E59CB0A58D6}"/>
              </a:ext>
            </a:extLst>
          </p:cNvPr>
          <p:cNvSpPr txBox="1"/>
          <p:nvPr/>
        </p:nvSpPr>
        <p:spPr>
          <a:xfrm>
            <a:off x="1204717" y="5614108"/>
            <a:ext cx="7072110" cy="738664"/>
          </a:xfrm>
          <a:prstGeom prst="rect">
            <a:avLst/>
          </a:prstGeom>
          <a:noFill/>
          <a:ln w="3175">
            <a:solidFill>
              <a:schemeClr val="accent1"/>
            </a:solidFill>
          </a:ln>
        </p:spPr>
        <p:txBody>
          <a:bodyPr wrap="square" rtlCol="0">
            <a:spAutoFit/>
          </a:bodyPr>
          <a:lstStyle/>
          <a:p>
            <a:r>
              <a:rPr lang="en-US" sz="1400" i="1" dirty="0"/>
              <a:t>This image in context:</a:t>
            </a:r>
          </a:p>
          <a:p>
            <a:pPr marL="285750" indent="-285750">
              <a:buFont typeface="Arial" panose="020B0604020202020204" pitchFamily="34" charset="0"/>
              <a:buChar char="•"/>
            </a:pPr>
            <a:r>
              <a:rPr lang="en-US" sz="1400" dirty="0"/>
              <a:t>This photograph and caption are from a fifth grade science textbook in a section about our solar system.</a:t>
            </a:r>
          </a:p>
        </p:txBody>
      </p:sp>
    </p:spTree>
    <p:extLst>
      <p:ext uri="{BB962C8B-B14F-4D97-AF65-F5344CB8AC3E}">
        <p14:creationId xmlns:p14="http://schemas.microsoft.com/office/powerpoint/2010/main" val="251236129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C4D8E7D-72E9-C644-81E6-322E1F230089}"/>
              </a:ext>
            </a:extLst>
          </p:cNvPr>
          <p:cNvSpPr>
            <a:spLocks noGrp="1"/>
          </p:cNvSpPr>
          <p:nvPr>
            <p:ph type="title"/>
          </p:nvPr>
        </p:nvSpPr>
        <p:spPr>
          <a:xfrm>
            <a:off x="950146" y="208083"/>
            <a:ext cx="7707862" cy="650699"/>
          </a:xfrm>
        </p:spPr>
        <p:txBody>
          <a:bodyPr/>
          <a:lstStyle/>
          <a:p>
            <a:r>
              <a:rPr lang="en-US" dirty="0"/>
              <a:t>Be Objective</a:t>
            </a:r>
          </a:p>
        </p:txBody>
      </p:sp>
      <p:sp>
        <p:nvSpPr>
          <p:cNvPr id="7" name="Content Placeholder 2">
            <a:extLst>
              <a:ext uri="{FF2B5EF4-FFF2-40B4-BE49-F238E27FC236}">
                <a16:creationId xmlns:a16="http://schemas.microsoft.com/office/drawing/2014/main" id="{8D3A47A5-8841-354D-8DC0-55A6F20713FF}"/>
              </a:ext>
            </a:extLst>
          </p:cNvPr>
          <p:cNvSpPr>
            <a:spLocks noGrp="1"/>
          </p:cNvSpPr>
          <p:nvPr>
            <p:ph sz="quarter" idx="10"/>
          </p:nvPr>
        </p:nvSpPr>
        <p:spPr>
          <a:xfrm>
            <a:off x="1269392" y="878878"/>
            <a:ext cx="6620574" cy="1657978"/>
          </a:xfrm>
        </p:spPr>
        <p:txBody>
          <a:bodyPr/>
          <a:lstStyle/>
          <a:p>
            <a:pPr marL="285750" indent="-285750">
              <a:buFont typeface="Arial" panose="020B0604020202020204" pitchFamily="34" charset="0"/>
              <a:buChar char="•"/>
            </a:pPr>
            <a:r>
              <a:rPr lang="en-US" dirty="0"/>
              <a:t>Describe ONLY what you see</a:t>
            </a:r>
          </a:p>
          <a:p>
            <a:pPr marL="512763" lvl="2" indent="-285750">
              <a:buFont typeface="Arial" panose="020B0604020202020204" pitchFamily="34" charset="0"/>
              <a:buChar char="•"/>
            </a:pPr>
            <a:r>
              <a:rPr lang="en-US" dirty="0">
                <a:solidFill>
                  <a:schemeClr val="tx1"/>
                </a:solidFill>
              </a:rPr>
              <a:t>Physical appearances rather than possible intentions</a:t>
            </a:r>
          </a:p>
          <a:p>
            <a:pPr lvl="1">
              <a:buFont typeface="Arial" panose="020B0604020202020204" pitchFamily="34" charset="0"/>
              <a:buChar char="•"/>
            </a:pPr>
            <a:r>
              <a:rPr lang="en-US" dirty="0">
                <a:solidFill>
                  <a:schemeClr val="tx1"/>
                </a:solidFill>
              </a:rPr>
              <a:t>Don’t interpret or analyze the material</a:t>
            </a:r>
          </a:p>
          <a:p>
            <a:pPr lvl="2">
              <a:buFont typeface="Arial" panose="020B0604020202020204" pitchFamily="34" charset="0"/>
              <a:buChar char="•"/>
            </a:pPr>
            <a:r>
              <a:rPr lang="en-US" dirty="0">
                <a:solidFill>
                  <a:schemeClr val="tx1"/>
                </a:solidFill>
              </a:rPr>
              <a:t>Allow readers to form their own opinions</a:t>
            </a:r>
          </a:p>
        </p:txBody>
      </p:sp>
      <p:pic>
        <p:nvPicPr>
          <p:cNvPr id="2" name="Picture 1">
            <a:extLst>
              <a:ext uri="{FF2B5EF4-FFF2-40B4-BE49-F238E27FC236}">
                <a16:creationId xmlns:a16="http://schemas.microsoft.com/office/drawing/2014/main" id="{6BC4AB3B-03DA-E445-9C43-53458E490BC3}"/>
              </a:ext>
            </a:extLst>
          </p:cNvPr>
          <p:cNvPicPr>
            <a:picLocks noChangeAspect="1"/>
          </p:cNvPicPr>
          <p:nvPr/>
        </p:nvPicPr>
        <p:blipFill>
          <a:blip r:embed="rId2"/>
          <a:stretch>
            <a:fillRect/>
          </a:stretch>
        </p:blipFill>
        <p:spPr>
          <a:xfrm>
            <a:off x="1268022" y="2707474"/>
            <a:ext cx="2057982" cy="2048585"/>
          </a:xfrm>
          <a:prstGeom prst="rect">
            <a:avLst/>
          </a:prstGeom>
        </p:spPr>
      </p:pic>
      <p:sp>
        <p:nvSpPr>
          <p:cNvPr id="3" name="TextBox 2">
            <a:extLst>
              <a:ext uri="{FF2B5EF4-FFF2-40B4-BE49-F238E27FC236}">
                <a16:creationId xmlns:a16="http://schemas.microsoft.com/office/drawing/2014/main" id="{3554F3DD-924C-444B-9385-FDE35B7C5E8B}"/>
              </a:ext>
            </a:extLst>
          </p:cNvPr>
          <p:cNvSpPr txBox="1"/>
          <p:nvPr/>
        </p:nvSpPr>
        <p:spPr>
          <a:xfrm>
            <a:off x="3707842" y="2707474"/>
            <a:ext cx="4280598" cy="2308324"/>
          </a:xfrm>
          <a:prstGeom prst="rect">
            <a:avLst/>
          </a:prstGeom>
          <a:noFill/>
        </p:spPr>
        <p:txBody>
          <a:bodyPr wrap="square" rtlCol="0">
            <a:spAutoFit/>
          </a:bodyPr>
          <a:lstStyle/>
          <a:p>
            <a:r>
              <a:rPr lang="en-US" sz="1600" dirty="0"/>
              <a:t>ALT =  A puffin bird with white liquid projecting from its tail end stands on a rocky mound covered by white excrement.</a:t>
            </a:r>
          </a:p>
          <a:p>
            <a:pPr algn="ctr"/>
            <a:endParaRPr lang="en-US" sz="1600" i="1" dirty="0"/>
          </a:p>
          <a:p>
            <a:pPr algn="ctr"/>
            <a:r>
              <a:rPr lang="en-US" sz="1600" i="1" dirty="0"/>
              <a:t>Instead of</a:t>
            </a:r>
          </a:p>
          <a:p>
            <a:endParaRPr lang="en-US" sz="1600" dirty="0"/>
          </a:p>
          <a:p>
            <a:r>
              <a:rPr lang="en-US" sz="1600" dirty="0"/>
              <a:t>ALT = A puffin standing on a filthy rock while defecating.</a:t>
            </a:r>
          </a:p>
          <a:p>
            <a:pPr algn="ctr"/>
            <a:endParaRPr lang="en-US" sz="1600" i="1" dirty="0"/>
          </a:p>
        </p:txBody>
      </p:sp>
      <p:sp>
        <p:nvSpPr>
          <p:cNvPr id="4" name="TextBox 3">
            <a:extLst>
              <a:ext uri="{FF2B5EF4-FFF2-40B4-BE49-F238E27FC236}">
                <a16:creationId xmlns:a16="http://schemas.microsoft.com/office/drawing/2014/main" id="{5CEAEC15-C2BA-204D-8320-55F7261188E0}"/>
              </a:ext>
            </a:extLst>
          </p:cNvPr>
          <p:cNvSpPr txBox="1"/>
          <p:nvPr/>
        </p:nvSpPr>
        <p:spPr>
          <a:xfrm>
            <a:off x="1268022" y="5307198"/>
            <a:ext cx="7072110" cy="954107"/>
          </a:xfrm>
          <a:prstGeom prst="rect">
            <a:avLst/>
          </a:prstGeom>
          <a:noFill/>
          <a:ln w="3175">
            <a:solidFill>
              <a:schemeClr val="accent1"/>
            </a:solidFill>
          </a:ln>
        </p:spPr>
        <p:txBody>
          <a:bodyPr wrap="square" rtlCol="0">
            <a:spAutoFit/>
          </a:bodyPr>
          <a:lstStyle/>
          <a:p>
            <a:r>
              <a:rPr lang="en-US" sz="1400" dirty="0"/>
              <a:t>This image in context:</a:t>
            </a:r>
          </a:p>
          <a:p>
            <a:pPr marL="285750" indent="-285750">
              <a:buFont typeface="Arial" panose="020B0604020202020204" pitchFamily="34" charset="0"/>
              <a:buChar char="•"/>
            </a:pPr>
            <a:r>
              <a:rPr lang="en-US" sz="1400" dirty="0"/>
              <a:t>This photograph is found on a geology website discussing various events that lead to the acid erosion of rock formations over time.</a:t>
            </a:r>
          </a:p>
          <a:p>
            <a:pPr marL="285750" indent="-285750">
              <a:buFont typeface="Arial" panose="020B0604020202020204" pitchFamily="34" charset="0"/>
              <a:buChar char="•"/>
            </a:pPr>
            <a:r>
              <a:rPr lang="en-US" sz="1400" dirty="0"/>
              <a:t>This description quickly identifies the puffin as a bird for those who may not be familiar.</a:t>
            </a:r>
          </a:p>
        </p:txBody>
      </p:sp>
    </p:spTree>
    <p:extLst>
      <p:ext uri="{BB962C8B-B14F-4D97-AF65-F5344CB8AC3E}">
        <p14:creationId xmlns:p14="http://schemas.microsoft.com/office/powerpoint/2010/main" val="591808522"/>
      </p:ext>
    </p:extLst>
  </p:cSld>
  <p:clrMapOvr>
    <a:masterClrMapping/>
  </p:clrMapOvr>
  <p:transition spd="slow">
    <p:fade/>
  </p:transition>
</p:sld>
</file>

<file path=ppt/theme/theme1.xml><?xml version="1.0" encoding="utf-8"?>
<a:theme xmlns:a="http://schemas.openxmlformats.org/drawingml/2006/main" name="SU_Preso_4x3_v6">
  <a:themeElements>
    <a:clrScheme name="Stanford2">
      <a:dk1>
        <a:srgbClr val="000000"/>
      </a:dk1>
      <a:lt1>
        <a:srgbClr val="FFFFFF"/>
      </a:lt1>
      <a:dk2>
        <a:srgbClr val="DAD7CB"/>
      </a:dk2>
      <a:lt2>
        <a:srgbClr val="8C1515"/>
      </a:lt2>
      <a:accent1>
        <a:srgbClr val="8D3C1E"/>
      </a:accent1>
      <a:accent2>
        <a:srgbClr val="00505C"/>
      </a:accent2>
      <a:accent3>
        <a:srgbClr val="53284F"/>
      </a:accent3>
      <a:accent4>
        <a:srgbClr val="175E54"/>
      </a:accent4>
      <a:accent5>
        <a:srgbClr val="4D4F53"/>
      </a:accent5>
      <a:accent6>
        <a:srgbClr val="D2C295"/>
      </a:accent6>
      <a:hlink>
        <a:srgbClr val="A4001D"/>
      </a:hlink>
      <a:folHlink>
        <a:srgbClr val="000000"/>
      </a:folHlink>
    </a:clrScheme>
    <a:fontScheme name="Stanford">
      <a:majorFont>
        <a:latin typeface="Source Sans Pro Semibold"/>
        <a:ea typeface=""/>
        <a:cs typeface=""/>
      </a:majorFont>
      <a:minorFont>
        <a:latin typeface="Source Sans Pro"/>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U_Template_TopBar">
  <a:themeElements>
    <a:clrScheme name="Stanford2">
      <a:dk1>
        <a:srgbClr val="000000"/>
      </a:dk1>
      <a:lt1>
        <a:srgbClr val="FFFFFF"/>
      </a:lt1>
      <a:dk2>
        <a:srgbClr val="DAD7CB"/>
      </a:dk2>
      <a:lt2>
        <a:srgbClr val="8C1515"/>
      </a:lt2>
      <a:accent1>
        <a:srgbClr val="8D3C1E"/>
      </a:accent1>
      <a:accent2>
        <a:srgbClr val="00505C"/>
      </a:accent2>
      <a:accent3>
        <a:srgbClr val="53284F"/>
      </a:accent3>
      <a:accent4>
        <a:srgbClr val="175E54"/>
      </a:accent4>
      <a:accent5>
        <a:srgbClr val="4D4F53"/>
      </a:accent5>
      <a:accent6>
        <a:srgbClr val="D2C295"/>
      </a:accent6>
      <a:hlink>
        <a:srgbClr val="A4001D"/>
      </a:hlink>
      <a:folHlink>
        <a:srgbClr val="000000"/>
      </a:folHlink>
    </a:clrScheme>
    <a:fontScheme name="Stanford">
      <a:majorFont>
        <a:latin typeface="Source Sans Pro Semibold"/>
        <a:ea typeface=""/>
        <a:cs typeface=""/>
      </a:majorFont>
      <a:minorFont>
        <a:latin typeface="Source Sans Pro"/>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SU_Preso_4x3_v6</Template>
  <TotalTime>966</TotalTime>
  <Words>1272</Words>
  <Application>Microsoft Macintosh PowerPoint</Application>
  <PresentationFormat>On-screen Show (4:3)</PresentationFormat>
  <Paragraphs>149</Paragraphs>
  <Slides>18</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ＭＳ Ｐゴシック</vt:lpstr>
      <vt:lpstr>Arial</vt:lpstr>
      <vt:lpstr>Calibri</vt:lpstr>
      <vt:lpstr>Source Sans Pro</vt:lpstr>
      <vt:lpstr>Source Sans Pro Semibold</vt:lpstr>
      <vt:lpstr>Wingdings</vt:lpstr>
      <vt:lpstr>SU_Preso_4x3_v6</vt:lpstr>
      <vt:lpstr>SU_Template_TopBar</vt:lpstr>
      <vt:lpstr>Writing Effective Alternative Text</vt:lpstr>
      <vt:lpstr>Alternate Format Production Office of Accessible Education Stanford University</vt:lpstr>
      <vt:lpstr>PowerPoint Presentation</vt:lpstr>
      <vt:lpstr>How to Start</vt:lpstr>
      <vt:lpstr>Context is Critical</vt:lpstr>
      <vt:lpstr>Why was the image included?</vt:lpstr>
      <vt:lpstr>Consider your Audience</vt:lpstr>
      <vt:lpstr>Be Concise</vt:lpstr>
      <vt:lpstr>Be Objective</vt:lpstr>
      <vt:lpstr>Focus on Meaning</vt:lpstr>
      <vt:lpstr>Go from the General to the Specific</vt:lpstr>
      <vt:lpstr>Tone and Language</vt:lpstr>
      <vt:lpstr>PowerPoint Presentation</vt:lpstr>
      <vt:lpstr>Let’s try writing some Alt Text </vt:lpstr>
      <vt:lpstr>PowerPoint Presentation</vt:lpstr>
      <vt:lpstr>PowerPoint Presentation</vt:lpstr>
      <vt:lpstr>Writing Effective Alternative Text Takeaways</vt:lpstr>
      <vt:lpstr>Additional Resources</vt:lpstr>
    </vt:vector>
  </TitlesOfParts>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Effective Alternative Text</dc:title>
  <dc:creator>Robin Cole</dc:creator>
  <dc:description>2012 PowerPoint template redesign</dc:description>
  <cp:lastModifiedBy>Robin Cole</cp:lastModifiedBy>
  <cp:revision>33</cp:revision>
  <dcterms:created xsi:type="dcterms:W3CDTF">2020-03-13T23:30:59Z</dcterms:created>
  <dcterms:modified xsi:type="dcterms:W3CDTF">2020-03-27T23:44:36Z</dcterms:modified>
</cp:coreProperties>
</file>