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8" r:id="rId3"/>
    <p:sldId id="257" r:id="rId4"/>
    <p:sldId id="289" r:id="rId5"/>
    <p:sldId id="290" r:id="rId6"/>
    <p:sldId id="266" r:id="rId7"/>
    <p:sldId id="291" r:id="rId8"/>
    <p:sldId id="258" r:id="rId9"/>
    <p:sldId id="292" r:id="rId10"/>
    <p:sldId id="259" r:id="rId11"/>
    <p:sldId id="260" r:id="rId12"/>
    <p:sldId id="293" r:id="rId13"/>
    <p:sldId id="294" r:id="rId14"/>
    <p:sldId id="295" r:id="rId15"/>
    <p:sldId id="296" r:id="rId16"/>
    <p:sldId id="28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C30"/>
    <a:srgbClr val="8C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C0AF4-B03C-4649-9736-0A3D5D2BD1F1}" type="datetimeFigureOut">
              <a:rPr lang="en-US" smtClean="0"/>
              <a:t>4/6/13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CDB83-B249-5F41-86A6-84389898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99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</a:t>
            </a:r>
            <a:r>
              <a:rPr lang="en-US" baseline="0" dirty="0" smtClean="0"/>
              <a:t> the website is ready to roll, starting from the home page, logged in.</a:t>
            </a:r>
          </a:p>
          <a:p>
            <a:r>
              <a:rPr lang="en-US" baseline="0" dirty="0" smtClean="0"/>
              <a:t>Tabs: Home, modules, 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86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the list of teasers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07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you can see the Stanford</a:t>
            </a:r>
            <a:r>
              <a:rPr lang="en-US" baseline="0" dirty="0" smtClean="0"/>
              <a:t> Basic theme, the default theme provided for sites on the </a:t>
            </a:r>
            <a:r>
              <a:rPr lang="en-US" baseline="0" dirty="0" err="1" smtClean="0"/>
              <a:t>sites.stanford.edu</a:t>
            </a:r>
            <a:r>
              <a:rPr lang="en-US" baseline="0" dirty="0" smtClean="0"/>
              <a:t> hosting service.  I’m creating a site about insects, and I want to provide various ways of searching and filtering information about insects.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16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you can see the Stanford</a:t>
            </a:r>
            <a:r>
              <a:rPr lang="en-US" baseline="0" dirty="0" smtClean="0"/>
              <a:t> Basic theme, the default theme provided for sites on the </a:t>
            </a:r>
            <a:r>
              <a:rPr lang="en-US" baseline="0" dirty="0" err="1" smtClean="0"/>
              <a:t>sites.stanford.edu</a:t>
            </a:r>
            <a:r>
              <a:rPr lang="en-US" baseline="0" dirty="0" smtClean="0"/>
              <a:t> hosting service.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69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We’ll use the </a:t>
            </a:r>
            <a:r>
              <a:rPr lang="en-US" baseline="0" dirty="0" smtClean="0"/>
              <a:t>Glossary view here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glossary view combines tw</a:t>
            </a:r>
            <a:r>
              <a:rPr lang="en-US" baseline="0" dirty="0" smtClean="0"/>
              <a:t>o display: a table page of content, and an index into the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27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We’ll create</a:t>
            </a:r>
            <a:r>
              <a:rPr lang="en-US" baseline="0" dirty="0" smtClean="0"/>
              <a:t> a page with list of teasers, no links. This is  simple view that we can modify later.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27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Lets talk about the views user interface and look</a:t>
            </a:r>
            <a:r>
              <a:rPr lang="en-US" baseline="0" dirty="0" smtClean="0"/>
              <a:t> at the functionality of each section.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 results of the query are displayed as pages, blocks, feeds, and more.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29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07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07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  <a:r>
              <a:rPr lang="en-US" baseline="0" dirty="0" smtClean="0"/>
              <a:t> if we have time…</a:t>
            </a:r>
          </a:p>
          <a:p>
            <a:r>
              <a:rPr lang="en-US" baseline="0" dirty="0" smtClean="0"/>
              <a:t>Filters reduce, relationships increase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CDB83-B249-5F41-86A6-8438989889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0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6149"/>
            <a:ext cx="7772400" cy="1470025"/>
          </a:xfrm>
        </p:spPr>
        <p:txBody>
          <a:bodyPr/>
          <a:lstStyle>
            <a:lvl1pPr algn="ctr">
              <a:defRPr>
                <a:solidFill>
                  <a:srgbClr val="3F3C3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19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3F3C3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2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0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586" y="455448"/>
            <a:ext cx="2294758" cy="567071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690" y="455448"/>
            <a:ext cx="6346308" cy="567071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0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96" y="4056555"/>
            <a:ext cx="6985273" cy="1362075"/>
          </a:xfrm>
        </p:spPr>
        <p:txBody>
          <a:bodyPr anchor="t"/>
          <a:lstStyle>
            <a:lvl1pPr algn="l">
              <a:defRPr sz="4000" b="1" cap="all">
                <a:solidFill>
                  <a:srgbClr val="3F3C3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796" y="2556368"/>
            <a:ext cx="69852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3F3C3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855" y="1600200"/>
            <a:ext cx="43439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3381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1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855" y="1535113"/>
            <a:ext cx="43455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855" y="2174875"/>
            <a:ext cx="43455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413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413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5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4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2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09" y="439464"/>
            <a:ext cx="2946619" cy="11195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058" y="439464"/>
            <a:ext cx="5688285" cy="56390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209" y="1601515"/>
            <a:ext cx="2946619" cy="45194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4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14" y="4686738"/>
            <a:ext cx="881993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6414" y="498913"/>
            <a:ext cx="881993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414" y="5253476"/>
            <a:ext cx="881993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B42C-1973-3B44-9BA9-53C66079E878}" type="datetimeFigureOut">
              <a:rPr lang="en-US" smtClean="0"/>
              <a:t>4/6/13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CE3E-06E6-0846-8647-2A41EB59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3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3555" y="493611"/>
            <a:ext cx="8248229" cy="890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555" y="1691213"/>
            <a:ext cx="8248229" cy="4431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8689" y="6363237"/>
            <a:ext cx="867104" cy="288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"/>
                <a:cs typeface="Source Sans Pro"/>
              </a:defRPr>
            </a:lvl1pPr>
          </a:lstStyle>
          <a:p>
            <a:fld id="{17B8B42C-1973-3B44-9BA9-53C66079E878}" type="datetimeFigureOut">
              <a:rPr lang="en-US" smtClean="0"/>
              <a:pPr/>
              <a:t>4/6/13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35448" y="6363237"/>
            <a:ext cx="1856828" cy="288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Pro"/>
                <a:cs typeface="Source Sans Pro"/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8413" y="6363237"/>
            <a:ext cx="437931" cy="288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"/>
                <a:cs typeface="Source Sans Pro"/>
              </a:defRPr>
            </a:lvl1pPr>
          </a:lstStyle>
          <a:p>
            <a:fld id="{63F5CE3E-06E6-0846-8647-2A41EB595D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8C1515"/>
          </a:solidFill>
          <a:ln>
            <a:noFill/>
          </a:ln>
          <a:effectLst>
            <a:innerShdw blurRad="111125" dist="50800" dir="5400000">
              <a:prstClr val="black">
                <a:alpha val="29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WS_Mark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5" y="6286278"/>
            <a:ext cx="2998622" cy="29888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205654" y="6363237"/>
            <a:ext cx="2213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webservices.stanford.edu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 rot="10800000">
            <a:off x="0" y="6721474"/>
            <a:ext cx="9144000" cy="137319"/>
          </a:xfrm>
          <a:prstGeom prst="rect">
            <a:avLst/>
          </a:prstGeom>
          <a:solidFill>
            <a:srgbClr val="8C1515"/>
          </a:solidFill>
          <a:ln>
            <a:noFill/>
          </a:ln>
          <a:effectLst>
            <a:innerShdw blurRad="111125" dist="50800" dir="5400000">
              <a:prstClr val="black">
                <a:alpha val="29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0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rgbClr val="3F3C30"/>
          </a:solidFill>
          <a:latin typeface="Source Sans Pro Semibold"/>
          <a:ea typeface="+mj-ea"/>
          <a:cs typeface="Source Sans Pro Semi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F3C30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F3C30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F3C30"/>
          </a:solidFill>
          <a:latin typeface="Source Sans Pro"/>
          <a:ea typeface="+mn-ea"/>
          <a:cs typeface="Source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F3C30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F3C30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Introduction to Views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364" y="3614218"/>
            <a:ext cx="7416332" cy="1490305"/>
          </a:xfrm>
        </p:spPr>
        <p:txBody>
          <a:bodyPr/>
          <a:lstStyle/>
          <a:p>
            <a:r>
              <a:rPr lang="en-US" dirty="0"/>
              <a:t>Stanford Drupal Camp</a:t>
            </a:r>
          </a:p>
          <a:p>
            <a:r>
              <a:rPr lang="en-US" dirty="0"/>
              <a:t>April 6, 2013</a:t>
            </a:r>
          </a:p>
        </p:txBody>
      </p:sp>
    </p:spTree>
    <p:extLst>
      <p:ext uri="{BB962C8B-B14F-4D97-AF65-F5344CB8AC3E}">
        <p14:creationId xmlns:p14="http://schemas.microsoft.com/office/powerpoint/2010/main" val="1767014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5" y="1926196"/>
            <a:ext cx="8248229" cy="279820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Each section of the user interface defines part of a query and/or how that part will be displayed. </a:t>
            </a:r>
          </a:p>
        </p:txBody>
      </p:sp>
    </p:spTree>
    <p:extLst>
      <p:ext uri="{BB962C8B-B14F-4D97-AF65-F5344CB8AC3E}">
        <p14:creationId xmlns:p14="http://schemas.microsoft.com/office/powerpoint/2010/main" val="127819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UI: Displays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SzPct val="103000"/>
              <a:buNone/>
            </a:pPr>
            <a:r>
              <a:rPr lang="en-US" sz="2400" dirty="0" smtClean="0"/>
              <a:t>A view is actually a combination of displays where each display is a separate but related query. </a:t>
            </a:r>
          </a:p>
          <a:p>
            <a:pPr>
              <a:lnSpc>
                <a:spcPct val="110000"/>
              </a:lnSpc>
              <a:spcAft>
                <a:spcPts val="600"/>
              </a:spcAft>
              <a:buSzPct val="103000"/>
            </a:pPr>
            <a:r>
              <a:rPr lang="en-US" sz="2400" b="1" dirty="0" smtClean="0"/>
              <a:t>Choices of displays: </a:t>
            </a:r>
            <a:r>
              <a:rPr lang="en-US" sz="2400" dirty="0" smtClean="0"/>
              <a:t>Attachment, block, feed, page, etc.</a:t>
            </a:r>
          </a:p>
          <a:p>
            <a:pPr>
              <a:lnSpc>
                <a:spcPct val="110000"/>
              </a:lnSpc>
              <a:spcAft>
                <a:spcPts val="600"/>
              </a:spcAft>
              <a:buSzPct val="103000"/>
            </a:pPr>
            <a:r>
              <a:rPr lang="en-US" sz="2400" b="1" dirty="0" smtClean="0"/>
              <a:t>Operations on the view and displays</a:t>
            </a:r>
            <a:r>
              <a:rPr lang="en-US" sz="2400" dirty="0" smtClean="0"/>
              <a:t>: edit, analyze, clone, export, reorder, delete, etc.</a:t>
            </a:r>
          </a:p>
          <a:p>
            <a:pPr>
              <a:lnSpc>
                <a:spcPct val="110000"/>
              </a:lnSpc>
              <a:spcAft>
                <a:spcPts val="600"/>
              </a:spcAft>
              <a:buSzPct val="103000"/>
            </a:pPr>
            <a:r>
              <a:rPr lang="en-US" sz="2400" b="1" dirty="0" smtClean="0"/>
              <a:t>“All </a:t>
            </a:r>
            <a:r>
              <a:rPr lang="en-US" sz="2400" b="1" dirty="0"/>
              <a:t>Displays or </a:t>
            </a:r>
            <a:r>
              <a:rPr lang="en-US" sz="2400" b="1" dirty="0" smtClean="0"/>
              <a:t>Override:” </a:t>
            </a:r>
            <a:r>
              <a:rPr lang="en-US" sz="2400" dirty="0"/>
              <a:t>Allows a section of a display to be independent from the other displays.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1364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UI: Displays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Title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Format</a:t>
            </a:r>
          </a:p>
          <a:p>
            <a:pPr lvl="1">
              <a:lnSpc>
                <a:spcPct val="110000"/>
              </a:lnSpc>
              <a:buSzPct val="103000"/>
              <a:buFont typeface="Courier New"/>
              <a:buChar char="o"/>
            </a:pPr>
            <a:r>
              <a:rPr lang="en-US" sz="2400" b="1" dirty="0" smtClean="0"/>
              <a:t>Grid: </a:t>
            </a:r>
            <a:r>
              <a:rPr lang="en-US" sz="2400" dirty="0" smtClean="0"/>
              <a:t>Select the number of rows and columns</a:t>
            </a:r>
          </a:p>
          <a:p>
            <a:pPr lvl="1">
              <a:lnSpc>
                <a:spcPct val="110000"/>
              </a:lnSpc>
              <a:buSzPct val="103000"/>
              <a:buFont typeface="Courier New"/>
              <a:buChar char="o"/>
            </a:pPr>
            <a:r>
              <a:rPr lang="en-US" sz="2400" b="1" dirty="0" smtClean="0"/>
              <a:t>HTML List: </a:t>
            </a:r>
            <a:r>
              <a:rPr lang="en-US" sz="2400" dirty="0" smtClean="0"/>
              <a:t>Select ordered or unordered</a:t>
            </a:r>
          </a:p>
          <a:p>
            <a:pPr lvl="1">
              <a:lnSpc>
                <a:spcPct val="110000"/>
              </a:lnSpc>
              <a:buSzPct val="103000"/>
              <a:buFont typeface="Courier New"/>
              <a:buChar char="o"/>
            </a:pPr>
            <a:r>
              <a:rPr lang="en-US" sz="2400" b="1" dirty="0" smtClean="0"/>
              <a:t>Jump Menu: </a:t>
            </a:r>
            <a:r>
              <a:rPr lang="en-US" sz="2400" dirty="0" smtClean="0"/>
              <a:t>Creates a “Jump” menu from a content field</a:t>
            </a:r>
          </a:p>
          <a:p>
            <a:pPr lvl="1">
              <a:lnSpc>
                <a:spcPct val="110000"/>
              </a:lnSpc>
              <a:buSzPct val="103000"/>
              <a:buFont typeface="Courier New"/>
              <a:buChar char="o"/>
            </a:pPr>
            <a:r>
              <a:rPr lang="en-US" sz="2400" b="1" dirty="0" smtClean="0"/>
              <a:t>Unformatted list: </a:t>
            </a:r>
            <a:r>
              <a:rPr lang="en-US" sz="2400" dirty="0" smtClean="0"/>
              <a:t>One piece of content per row.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Fields: </a:t>
            </a:r>
            <a:r>
              <a:rPr lang="en-US" sz="2800" dirty="0" smtClean="0"/>
              <a:t>Select from fields related to the base table to display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5780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Views UI: Displays Details,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Filter Criteria:</a:t>
            </a:r>
            <a:r>
              <a:rPr lang="en-US" sz="2800" dirty="0" smtClean="0"/>
              <a:t> Reduce</a:t>
            </a:r>
          </a:p>
          <a:p>
            <a:pPr>
              <a:lnSpc>
                <a:spcPct val="110000"/>
              </a:lnSpc>
              <a:buSzPct val="103000"/>
            </a:pPr>
            <a:endParaRPr lang="en-US" sz="2800" dirty="0"/>
          </a:p>
          <a:p>
            <a:pPr>
              <a:lnSpc>
                <a:spcPct val="110000"/>
              </a:lnSpc>
              <a:buSzPct val="103000"/>
            </a:pPr>
            <a:endParaRPr lang="en-US" sz="2800" smtClean="0"/>
          </a:p>
          <a:p>
            <a:pPr>
              <a:lnSpc>
                <a:spcPct val="110000"/>
              </a:lnSpc>
              <a:buSzPct val="103000"/>
            </a:pPr>
            <a:r>
              <a:rPr lang="en-US" sz="2800" smtClean="0"/>
              <a:t> the number </a:t>
            </a:r>
            <a:r>
              <a:rPr lang="en-US" sz="2800" dirty="0" smtClean="0"/>
              <a:t>of results. Can be “exposed” for use by site visitors</a:t>
            </a:r>
            <a:endParaRPr lang="en-US" sz="2800" b="1" dirty="0" smtClean="0"/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Sort Criteria:</a:t>
            </a:r>
            <a:r>
              <a:rPr lang="en-US" sz="2800" dirty="0"/>
              <a:t> </a:t>
            </a:r>
            <a:r>
              <a:rPr lang="en-US" sz="2800" dirty="0" smtClean="0"/>
              <a:t>Sort query results based on fields, etc.</a:t>
            </a:r>
            <a:endParaRPr lang="en-US" sz="2800" b="1" dirty="0" smtClean="0"/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Settings: </a:t>
            </a:r>
            <a:r>
              <a:rPr lang="en-US" sz="2800" dirty="0" smtClean="0"/>
              <a:t>Specify how the results are displayed</a:t>
            </a:r>
          </a:p>
          <a:p>
            <a:pPr lvl="1">
              <a:lnSpc>
                <a:spcPct val="110000"/>
              </a:lnSpc>
              <a:buSzPct val="103000"/>
              <a:buFont typeface="Courier New"/>
              <a:buChar char="o"/>
            </a:pPr>
            <a:r>
              <a:rPr lang="en-US" sz="2400" b="1" dirty="0" smtClean="0"/>
              <a:t>Path: </a:t>
            </a:r>
            <a:r>
              <a:rPr lang="en-US" sz="2400" dirty="0" smtClean="0"/>
              <a:t>URL where the page will display</a:t>
            </a:r>
          </a:p>
          <a:p>
            <a:pPr lvl="1">
              <a:lnSpc>
                <a:spcPct val="110000"/>
              </a:lnSpc>
              <a:buSzPct val="103000"/>
              <a:buFont typeface="Courier New"/>
              <a:buChar char="o"/>
            </a:pPr>
            <a:r>
              <a:rPr lang="en-US" sz="2400" b="1" dirty="0" smtClean="0"/>
              <a:t>Access: </a:t>
            </a:r>
            <a:r>
              <a:rPr lang="en-US" sz="2400" dirty="0" smtClean="0"/>
              <a:t>Restrict access to results by permission or role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/>
              <a:t>Header and Footer: </a:t>
            </a:r>
            <a:r>
              <a:rPr lang="en-US" sz="2800" dirty="0"/>
              <a:t>Can be text, another view, etc.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/>
              <a:t>Pager: </a:t>
            </a:r>
            <a:r>
              <a:rPr lang="en-US" sz="2800" dirty="0" smtClean="0"/>
              <a:t>Specifies number of results and navigation </a:t>
            </a:r>
            <a:r>
              <a:rPr lang="en-US" sz="2800" dirty="0"/>
              <a:t>between multiple </a:t>
            </a:r>
            <a:r>
              <a:rPr lang="en-US" sz="2800" dirty="0" smtClean="0"/>
              <a:t>displays of results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047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Views UI: Advanced Displays Details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Contextual Filters: </a:t>
            </a:r>
            <a:r>
              <a:rPr lang="en-US" sz="2800" dirty="0" smtClean="0"/>
              <a:t>allows the display to use arguments from URL, node, etc.</a:t>
            </a:r>
            <a:endParaRPr lang="en-US" sz="2800" b="1" dirty="0" smtClean="0"/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Relationships:</a:t>
            </a:r>
            <a:r>
              <a:rPr lang="en-US" sz="2800" dirty="0" smtClean="0"/>
              <a:t> joins content through related fields for use by the display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No Results Behavior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Exposed Form:</a:t>
            </a:r>
            <a:r>
              <a:rPr lang="en-US" sz="2800" dirty="0" smtClean="0"/>
              <a:t> specifies where exposed filters can be displayed</a:t>
            </a:r>
            <a:endParaRPr lang="en-US" sz="2800" b="1" dirty="0" smtClean="0"/>
          </a:p>
          <a:p>
            <a:pPr>
              <a:lnSpc>
                <a:spcPct val="110000"/>
              </a:lnSpc>
              <a:buSzPct val="103000"/>
            </a:pPr>
            <a:r>
              <a:rPr lang="en-US" sz="2800" b="1" dirty="0" smtClean="0"/>
              <a:t>Other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8836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Editing a 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SzPct val="103000"/>
            </a:pPr>
            <a:r>
              <a:rPr lang="en-US" sz="2800" dirty="0"/>
              <a:t>Change the </a:t>
            </a:r>
            <a:r>
              <a:rPr lang="en-US" sz="2800" dirty="0" smtClean="0"/>
              <a:t>page title</a:t>
            </a:r>
            <a:endParaRPr lang="en-US" sz="2800" dirty="0"/>
          </a:p>
          <a:p>
            <a:pPr>
              <a:lnSpc>
                <a:spcPct val="110000"/>
              </a:lnSpc>
              <a:buSzPct val="103000"/>
            </a:pPr>
            <a:r>
              <a:rPr lang="en-US" sz="2800" dirty="0" smtClean="0"/>
              <a:t>Change the format to fields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dirty="0" smtClean="0"/>
              <a:t>Add an image to the display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dirty="0"/>
              <a:t>Filter by </a:t>
            </a:r>
            <a:r>
              <a:rPr lang="en-US" sz="2800" dirty="0" smtClean="0"/>
              <a:t>taxonomy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dirty="0" smtClean="0"/>
              <a:t>Change to sort by title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dirty="0" smtClean="0"/>
              <a:t>Change the path</a:t>
            </a:r>
          </a:p>
          <a:p>
            <a:pPr>
              <a:lnSpc>
                <a:spcPct val="110000"/>
              </a:lnSpc>
              <a:buSzPct val="103000"/>
            </a:pPr>
            <a:r>
              <a:rPr lang="en-US" sz="2800" dirty="0" smtClean="0"/>
              <a:t>Add a menu item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9818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2707"/>
            <a:ext cx="7772400" cy="2449268"/>
          </a:xfrm>
        </p:spPr>
        <p:txBody>
          <a:bodyPr>
            <a:normAutofit/>
          </a:bodyPr>
          <a:lstStyle/>
          <a:p>
            <a:r>
              <a:rPr lang="en-US" sz="6600" dirty="0" smtClean="0"/>
              <a:t>Questions?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3106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4212" y="1878718"/>
            <a:ext cx="3602372" cy="23361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rgbClr val="3F3C30"/>
                </a:solidFill>
                <a:latin typeface="Source Sans Pro Semibold"/>
                <a:ea typeface="+mj-ea"/>
                <a:cs typeface="Source Sans Pro Semibold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300" dirty="0" smtClean="0"/>
              <a:t>Caryl Westerberg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100" b="0" i="1" dirty="0" smtClean="0"/>
              <a:t>Web Producer</a:t>
            </a:r>
            <a:r>
              <a:rPr lang="en-US" sz="2100" b="0" dirty="0" smtClean="0"/>
              <a:t/>
            </a:r>
            <a:br>
              <a:rPr lang="en-US" sz="2100" b="0" dirty="0" smtClean="0"/>
            </a:br>
            <a:r>
              <a:rPr lang="en-US" sz="2100" b="0" dirty="0" err="1" smtClean="0"/>
              <a:t>cjwest@stanford.edu</a:t>
            </a:r>
            <a:endParaRPr lang="en-US" sz="2100" b="0" dirty="0" smtClean="0"/>
          </a:p>
          <a:p>
            <a:pPr>
              <a:lnSpc>
                <a:spcPct val="110000"/>
              </a:lnSpc>
            </a:pPr>
            <a:r>
              <a:rPr lang="en-US" sz="2100" b="0" dirty="0" smtClean="0"/>
              <a:t>Stanford Web Services</a:t>
            </a:r>
          </a:p>
          <a:p>
            <a:pPr>
              <a:lnSpc>
                <a:spcPct val="110000"/>
              </a:lnSpc>
            </a:pPr>
            <a:r>
              <a:rPr lang="en-US" sz="2100" b="0" dirty="0" smtClean="0"/>
              <a:t>Stanford University</a:t>
            </a:r>
            <a:endParaRPr lang="en-US" sz="2100" b="0" dirty="0"/>
          </a:p>
        </p:txBody>
      </p:sp>
      <p:pic>
        <p:nvPicPr>
          <p:cNvPr id="7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50" y="1878718"/>
            <a:ext cx="1704061" cy="216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6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Views?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5" y="2084913"/>
            <a:ext cx="8248229" cy="3693587"/>
          </a:xfrm>
        </p:spPr>
        <p:txBody>
          <a:bodyPr/>
          <a:lstStyle/>
          <a:p>
            <a:pPr marL="0" lvl="1" indent="0">
              <a:buNone/>
            </a:pPr>
            <a:r>
              <a:rPr lang="en-US" dirty="0"/>
              <a:t>“The Views module is a powerful query builder designed to simplify the task of building custom query displays.”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- Earl Miles and Lynnette Miles, </a:t>
            </a:r>
            <a:r>
              <a:rPr lang="en-US" i="1" dirty="0"/>
              <a:t>Drupal’s Building Blocks</a:t>
            </a:r>
            <a:r>
              <a:rPr lang="en-US" dirty="0"/>
              <a:t>, 2010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2912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Drupal Databases</a:t>
            </a:r>
            <a:r>
              <a:rPr lang="en-US" sz="3200" dirty="0"/>
              <a:t>, Queries, and Displays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5" y="1691213"/>
            <a:ext cx="8248229" cy="1559987"/>
          </a:xfrm>
        </p:spPr>
        <p:txBody>
          <a:bodyPr>
            <a:normAutofit fontScale="92500"/>
          </a:bodyPr>
          <a:lstStyle/>
          <a:p>
            <a:pPr lvl="1">
              <a:buFont typeface="Arial"/>
              <a:buChar char="•"/>
            </a:pPr>
            <a:r>
              <a:rPr lang="en-US" dirty="0"/>
              <a:t>Stores data in a database</a:t>
            </a:r>
          </a:p>
          <a:p>
            <a:pPr lvl="1">
              <a:buFont typeface="Arial"/>
              <a:buChar char="•"/>
            </a:pPr>
            <a:r>
              <a:rPr lang="en-US" dirty="0"/>
              <a:t>Queries the database to retrieve data</a:t>
            </a:r>
          </a:p>
          <a:p>
            <a:pPr lvl="1">
              <a:buFont typeface="Arial"/>
              <a:buChar char="•"/>
            </a:pPr>
            <a:r>
              <a:rPr lang="en-US" dirty="0"/>
              <a:t>Uses HTML, CSS, and </a:t>
            </a:r>
            <a:r>
              <a:rPr lang="en-US" dirty="0" err="1"/>
              <a:t>Javascript</a:t>
            </a:r>
            <a:r>
              <a:rPr lang="en-US" dirty="0"/>
              <a:t> to display data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Can 3"/>
          <p:cNvSpPr/>
          <p:nvPr/>
        </p:nvSpPr>
        <p:spPr>
          <a:xfrm>
            <a:off x="876682" y="3903048"/>
            <a:ext cx="1033991" cy="1216152"/>
          </a:xfrm>
          <a:prstGeom prst="can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/>
          </a:p>
        </p:txBody>
      </p:sp>
      <p:sp>
        <p:nvSpPr>
          <p:cNvPr id="5" name="Oval 4"/>
          <p:cNvSpPr/>
          <p:nvPr/>
        </p:nvSpPr>
        <p:spPr>
          <a:xfrm>
            <a:off x="3196081" y="3903048"/>
            <a:ext cx="1079500" cy="1216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5048164" y="3903048"/>
            <a:ext cx="1026583" cy="1216152"/>
          </a:xfrm>
          <a:prstGeom prst="foldedCorne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7154248" y="3903048"/>
            <a:ext cx="1111250" cy="1216152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lus 7"/>
          <p:cNvSpPr/>
          <p:nvPr/>
        </p:nvSpPr>
        <p:spPr>
          <a:xfrm>
            <a:off x="4381414" y="4304750"/>
            <a:ext cx="571500" cy="518584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2128265" y="4304750"/>
            <a:ext cx="484632" cy="484632"/>
          </a:xfrm>
          <a:prstGeom prst="chevr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6566915" y="4304750"/>
            <a:ext cx="484632" cy="484632"/>
          </a:xfrm>
          <a:prstGeom prst="chevr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8006" y="4304750"/>
            <a:ext cx="1092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Database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33750" y="4304750"/>
            <a:ext cx="788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048164" y="3992337"/>
            <a:ext cx="1108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HTML</a:t>
            </a:r>
          </a:p>
          <a:p>
            <a:r>
              <a:rPr lang="en-US" sz="1600" dirty="0" smtClean="0"/>
              <a:t>CSS</a:t>
            </a:r>
          </a:p>
          <a:p>
            <a:r>
              <a:rPr lang="en-US" sz="1600" dirty="0" err="1" smtClean="0"/>
              <a:t>Javascript</a:t>
            </a:r>
            <a:endParaRPr lang="en-US" sz="16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233072" y="4058528"/>
            <a:ext cx="9371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Web </a:t>
            </a:r>
          </a:p>
          <a:p>
            <a:pPr algn="ctr"/>
            <a:r>
              <a:rPr lang="en-US" sz="1600" dirty="0" smtClean="0"/>
              <a:t>Browser</a:t>
            </a:r>
          </a:p>
        </p:txBody>
      </p:sp>
    </p:spTree>
    <p:extLst>
      <p:ext uri="{BB962C8B-B14F-4D97-AF65-F5344CB8AC3E}">
        <p14:creationId xmlns:p14="http://schemas.microsoft.com/office/powerpoint/2010/main" val="988148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834131" y="3105151"/>
            <a:ext cx="3593084" cy="274108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94653" y="3306233"/>
            <a:ext cx="80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Views UI for Queries and Displays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5" y="1691213"/>
            <a:ext cx="8248229" cy="1559987"/>
          </a:xfrm>
        </p:spPr>
        <p:txBody>
          <a:bodyPr>
            <a:normAutofit/>
          </a:bodyPr>
          <a:lstStyle/>
          <a:p>
            <a:pPr lvl="1">
              <a:buFont typeface="Arial"/>
              <a:buChar char="•"/>
            </a:pPr>
            <a:r>
              <a:rPr lang="en-US" dirty="0" smtClean="0"/>
              <a:t>Simplifies creating database queries </a:t>
            </a:r>
          </a:p>
          <a:p>
            <a:pPr lvl="1">
              <a:buFont typeface="Arial"/>
              <a:buChar char="•"/>
            </a:pPr>
            <a:r>
              <a:rPr lang="en-US" dirty="0"/>
              <a:t>Simplifies </a:t>
            </a:r>
            <a:r>
              <a:rPr lang="en-US" dirty="0" smtClean="0"/>
              <a:t>displaying data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Can 3"/>
          <p:cNvSpPr/>
          <p:nvPr/>
        </p:nvSpPr>
        <p:spPr>
          <a:xfrm>
            <a:off x="876682" y="3903048"/>
            <a:ext cx="1033991" cy="1216152"/>
          </a:xfrm>
          <a:prstGeom prst="can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/>
          </a:p>
        </p:txBody>
      </p:sp>
      <p:sp>
        <p:nvSpPr>
          <p:cNvPr id="5" name="Oval 4"/>
          <p:cNvSpPr/>
          <p:nvPr/>
        </p:nvSpPr>
        <p:spPr>
          <a:xfrm>
            <a:off x="3196081" y="3903048"/>
            <a:ext cx="1079500" cy="1216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5048164" y="3903048"/>
            <a:ext cx="1026583" cy="1216152"/>
          </a:xfrm>
          <a:prstGeom prst="foldedCorne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7154248" y="3903048"/>
            <a:ext cx="1111250" cy="1216152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lus 7"/>
          <p:cNvSpPr/>
          <p:nvPr/>
        </p:nvSpPr>
        <p:spPr>
          <a:xfrm>
            <a:off x="4381414" y="4304750"/>
            <a:ext cx="571500" cy="518584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2128265" y="4304750"/>
            <a:ext cx="484632" cy="484632"/>
          </a:xfrm>
          <a:prstGeom prst="chevr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6566915" y="4304750"/>
            <a:ext cx="484632" cy="484632"/>
          </a:xfrm>
          <a:prstGeom prst="chevr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8006" y="4304750"/>
            <a:ext cx="1092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Database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33750" y="4304750"/>
            <a:ext cx="788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048164" y="3992337"/>
            <a:ext cx="1108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HTML</a:t>
            </a:r>
          </a:p>
          <a:p>
            <a:r>
              <a:rPr lang="en-US" sz="1600" dirty="0" smtClean="0"/>
              <a:t>CSS</a:t>
            </a:r>
          </a:p>
          <a:p>
            <a:r>
              <a:rPr lang="en-US" sz="1600" dirty="0" err="1" smtClean="0"/>
              <a:t>Javascript</a:t>
            </a:r>
            <a:endParaRPr lang="en-US" sz="16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233072" y="4058528"/>
            <a:ext cx="9371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Web </a:t>
            </a:r>
          </a:p>
          <a:p>
            <a:pPr algn="ctr"/>
            <a:r>
              <a:rPr lang="en-US" sz="1600" dirty="0" smtClean="0"/>
              <a:t>Browser</a:t>
            </a:r>
          </a:p>
        </p:txBody>
      </p:sp>
    </p:spTree>
    <p:extLst>
      <p:ext uri="{BB962C8B-B14F-4D97-AF65-F5344CB8AC3E}">
        <p14:creationId xmlns:p14="http://schemas.microsoft.com/office/powerpoint/2010/main" val="527992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39025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Let’s take a look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42605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</a:t>
            </a:r>
            <a:r>
              <a:rPr lang="en-US" dirty="0" smtClean="0"/>
              <a:t>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5" y="1576913"/>
            <a:ext cx="8248229" cy="44310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Getting Started</a:t>
            </a:r>
          </a:p>
          <a:p>
            <a:pPr lvl="1">
              <a:buFont typeface="Arial"/>
              <a:buChar char="•"/>
            </a:pPr>
            <a:r>
              <a:rPr lang="en-US" dirty="0"/>
              <a:t>Enable Views and Views UI modules (modules page</a:t>
            </a:r>
            <a:r>
              <a:rPr lang="en-US" dirty="0" smtClean="0"/>
              <a:t>)</a:t>
            </a: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sz="3200" dirty="0" smtClean="0"/>
              <a:t>Views Page Overview</a:t>
            </a:r>
            <a:endParaRPr lang="en-US" sz="3200" dirty="0"/>
          </a:p>
          <a:p>
            <a:pPr lvl="1">
              <a:lnSpc>
                <a:spcPct val="130000"/>
              </a:lnSpc>
              <a:buFont typeface="Arial"/>
              <a:buChar char="•"/>
            </a:pPr>
            <a:r>
              <a:rPr lang="en-US" dirty="0"/>
              <a:t>Landing page: List of views </a:t>
            </a:r>
          </a:p>
          <a:p>
            <a:pPr lvl="2"/>
            <a:r>
              <a:rPr lang="en-US" dirty="0"/>
              <a:t>Go to Structure &gt; Views</a:t>
            </a:r>
          </a:p>
          <a:p>
            <a:pPr lvl="2"/>
            <a:r>
              <a:rPr lang="en-US" dirty="0"/>
              <a:t>Disabled views</a:t>
            </a:r>
          </a:p>
          <a:p>
            <a:pPr lvl="1">
              <a:lnSpc>
                <a:spcPct val="130000"/>
              </a:lnSpc>
              <a:buFont typeface="Arial"/>
              <a:buChar char="•"/>
            </a:pPr>
            <a:r>
              <a:rPr lang="en-US" dirty="0"/>
              <a:t>Settings page</a:t>
            </a:r>
          </a:p>
          <a:p>
            <a:pPr lvl="2"/>
            <a:r>
              <a:rPr lang="en-US" dirty="0" smtClean="0"/>
              <a:t>Master </a:t>
            </a:r>
            <a:r>
              <a:rPr lang="en-US" dirty="0"/>
              <a:t>view</a:t>
            </a:r>
          </a:p>
          <a:p>
            <a:pPr lvl="2"/>
            <a:r>
              <a:rPr lang="en-US" dirty="0" smtClean="0"/>
              <a:t>SQL </a:t>
            </a:r>
            <a:r>
              <a:rPr lang="en-US" dirty="0"/>
              <a:t>query</a:t>
            </a:r>
          </a:p>
          <a:p>
            <a:pPr lvl="2"/>
            <a:r>
              <a:rPr lang="en-US" dirty="0" smtClean="0"/>
              <a:t>Advanced </a:t>
            </a:r>
            <a:r>
              <a:rPr lang="en-US" dirty="0"/>
              <a:t>display settings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3480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an Existing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Navigate to views page (structure &gt; views)</a:t>
            </a:r>
          </a:p>
          <a:p>
            <a:r>
              <a:rPr lang="en-US" dirty="0" smtClean="0"/>
              <a:t>Find the view and select “clone”</a:t>
            </a:r>
          </a:p>
          <a:p>
            <a:r>
              <a:rPr lang="en-US" dirty="0" smtClean="0"/>
              <a:t>Select “save”</a:t>
            </a:r>
          </a:p>
          <a:p>
            <a:r>
              <a:rPr lang="en-US" dirty="0" smtClean="0"/>
              <a:t>Visit your page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No editing needed!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18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 New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“Add new view”</a:t>
            </a:r>
          </a:p>
          <a:p>
            <a:r>
              <a:rPr lang="en-US" dirty="0" smtClean="0"/>
              <a:t>Add information about the view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View name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Type of data (Base table)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Page: has a URL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Block: must be placed in a page region</a:t>
            </a:r>
          </a:p>
          <a:p>
            <a:r>
              <a:rPr lang="en-US" dirty="0" smtClean="0"/>
              <a:t>“Save &amp; exit”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59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752</Words>
  <Application>Microsoft Macintosh PowerPoint</Application>
  <PresentationFormat>On-screen Show (4:3)</PresentationFormat>
  <Paragraphs>123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Introduction to Views</vt:lpstr>
      <vt:lpstr>PowerPoint Presentation</vt:lpstr>
      <vt:lpstr>What is Views?</vt:lpstr>
      <vt:lpstr>Drupal Databases, Queries, and Displays</vt:lpstr>
      <vt:lpstr>Views UI for Queries and Displays</vt:lpstr>
      <vt:lpstr>Let’s take a look</vt:lpstr>
      <vt:lpstr>Getting Started</vt:lpstr>
      <vt:lpstr>Clone an Existing View</vt:lpstr>
      <vt:lpstr>Build a New View</vt:lpstr>
      <vt:lpstr>Views UI</vt:lpstr>
      <vt:lpstr>Views UI: Displays</vt:lpstr>
      <vt:lpstr>Views UI: Displays Details</vt:lpstr>
      <vt:lpstr>Views UI: Displays Details, Cont.</vt:lpstr>
      <vt:lpstr>Views UI: Advanced Displays Details</vt:lpstr>
      <vt:lpstr>Editing a View</vt:lpstr>
      <vt:lpstr>Questions?</vt:lpstr>
    </vt:vector>
  </TitlesOfParts>
  <Company>Stanford Web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Miller</dc:creator>
  <cp:lastModifiedBy>Caryl Westerberg</cp:lastModifiedBy>
  <cp:revision>49</cp:revision>
  <dcterms:created xsi:type="dcterms:W3CDTF">2012-10-11T16:18:55Z</dcterms:created>
  <dcterms:modified xsi:type="dcterms:W3CDTF">2013-04-06T20:06:10Z</dcterms:modified>
</cp:coreProperties>
</file>